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8"/>
  </p:notesMasterIdLst>
  <p:handoutMasterIdLst>
    <p:handoutMasterId r:id="rId9"/>
  </p:handoutMasterIdLst>
  <p:sldIdLst>
    <p:sldId id="306" r:id="rId2"/>
    <p:sldId id="313" r:id="rId3"/>
    <p:sldId id="311" r:id="rId4"/>
    <p:sldId id="312" r:id="rId5"/>
    <p:sldId id="310" r:id="rId6"/>
    <p:sldId id="309" r:id="rId7"/>
  </p:sldIdLst>
  <p:sldSz cx="9144000" cy="6858000" type="screen4x3"/>
  <p:notesSz cx="6858000" cy="92964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3300"/>
    <a:srgbClr val="AF4211"/>
    <a:srgbClr val="FF9900"/>
    <a:srgbClr val="333300"/>
    <a:srgbClr val="9933FF"/>
    <a:srgbClr val="008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1" autoAdjust="0"/>
    <p:restoredTop sz="94660"/>
  </p:normalViewPr>
  <p:slideViewPr>
    <p:cSldViewPr>
      <p:cViewPr varScale="1">
        <p:scale>
          <a:sx n="92" d="100"/>
          <a:sy n="92" d="100"/>
        </p:scale>
        <p:origin x="-154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ags" Target="tags/tag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5427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5427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5427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10FE379-2182-4D28-B20D-E6A0CC2ED43A}" type="slidenum">
              <a:rPr lang="en-US"/>
              <a:pPr>
                <a:defRPr/>
              </a:pPr>
              <a:t>‹#›</a:t>
            </a:fld>
            <a:endParaRPr lang="en-US" dirty="0"/>
          </a:p>
        </p:txBody>
      </p:sp>
    </p:spTree>
    <p:extLst>
      <p:ext uri="{BB962C8B-B14F-4D97-AF65-F5344CB8AC3E}">
        <p14:creationId xmlns:p14="http://schemas.microsoft.com/office/powerpoint/2010/main" val="813888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6246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247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6247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53AD6F5-475B-4DB2-BAE8-D59C332905CA}" type="slidenum">
              <a:rPr lang="en-US"/>
              <a:pPr>
                <a:defRPr/>
              </a:pPr>
              <a:t>‹#›</a:t>
            </a:fld>
            <a:endParaRPr lang="en-US" dirty="0"/>
          </a:p>
        </p:txBody>
      </p:sp>
    </p:spTree>
    <p:extLst>
      <p:ext uri="{BB962C8B-B14F-4D97-AF65-F5344CB8AC3E}">
        <p14:creationId xmlns:p14="http://schemas.microsoft.com/office/powerpoint/2010/main" val="10264010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539DCEA9-A643-4636-A136-C7FAE445E5CD}" type="datetimeFigureOut">
              <a:rPr lang="en-US"/>
              <a:pPr>
                <a:defRPr/>
              </a:pPr>
              <a:t>4/20/15</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Technology Enhanced Learning</a:t>
            </a:r>
          </a:p>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6308FDAC-227C-4339-9C2C-0A0034E06F0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7E8974-EF0B-4DB6-844B-DD01F51DBB89}" type="datetimeFigureOut">
              <a:rPr lang="en-US"/>
              <a:pPr>
                <a:defRPr/>
              </a:pPr>
              <a:t>4/20/15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The Bush ITTS Project is jointly sponsored by the Center for Teaching and Learning and the Digital Media Center at the University of Minnesota with funding from the Archibald Bush Foundation.</a:t>
            </a:r>
          </a:p>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0D5E2BA-DB89-44E6-BF41-14F578DE542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Vertical Title 1"/>
          <p:cNvSpPr>
            <a:spLocks noGrp="1"/>
          </p:cNvSpPr>
          <p:nvPr>
            <p:ph type="title" orient="vert"/>
          </p:nvPr>
        </p:nvSpPr>
        <p:spPr>
          <a:xfrm>
            <a:off x="6781800" y="274640"/>
            <a:ext cx="1905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9E264FCD-2206-41CB-95D6-529133486979}" type="datetimeFigureOut">
              <a:rPr lang="en-US"/>
              <a:pPr>
                <a:defRPr/>
              </a:pPr>
              <a:t>4/20/15</a:t>
            </a:fld>
            <a:endParaRPr lang="en-US" dirty="0"/>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r>
              <a:rPr lang="en-US" dirty="0"/>
              <a:t>The Bush ITTS Project is jointly sponsored by the Center for Teaching and Learning and the Digital Media Center at the University of Minnesota with funding from the Archibald Bush Foundation.</a:t>
            </a:r>
          </a:p>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64FEE74C-AB90-4E45-A2C7-F3BCB9C03DF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10869E-AA8A-4BE4-9BD8-26DD31ED4AB8}" type="datetimeFigureOut">
              <a:rPr lang="en-US"/>
              <a:pPr>
                <a:defRPr/>
              </a:pPr>
              <a:t>4/20/15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The Bush ITTS Project is jointly sponsored by the Center for Teaching and Learning and the Digital Media Center at the University of Minnesota with funding from the Archibald Bush Foundation.</a:t>
            </a:r>
          </a:p>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FC6408A-07B6-4920-B8CA-474B2AFEE19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A007928D-D5B7-42B4-BFFD-F37AB6946376}" type="datetimeFigureOut">
              <a:rPr lang="en-US"/>
              <a:pPr>
                <a:defRPr/>
              </a:pPr>
              <a:t>4/20/15</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The Bush ITTS Project is jointly sponsored by the Center for Teaching and Learning and the Digital Media Center at the University of Minnesota with funding from the Archibald Bush Foundation.</a:t>
            </a:r>
          </a:p>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55954B38-A72C-49CF-B866-1A71F5C70F7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E3BFFB1-F5AC-4301-B5D1-CE750D1EFC55}" type="datetimeFigureOut">
              <a:rPr lang="en-US"/>
              <a:pPr>
                <a:defRPr/>
              </a:pPr>
              <a:t>4/20/15</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The Bush ITTS Project is jointly sponsored by the Center for Teaching and Learning and the Digital Media Center at the University of Minnesota with funding from the Archibald Bush Foundation.</a:t>
            </a:r>
          </a:p>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F750D1F-2941-4FA4-B3AB-7903DC7C143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3E4FF07-E212-48C0-9ADF-26A84DC75EA6}" type="datetimeFigureOut">
              <a:rPr lang="en-US"/>
              <a:pPr>
                <a:defRPr/>
              </a:pPr>
              <a:t>4/20/15</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The Bush ITTS Project is jointly sponsored by the Center for Teaching and Learning and the Digital Media Center at the University of Minnesota with funding from the Archibald Bush Foundation.</a:t>
            </a:r>
          </a:p>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63E8A92-DC66-4A7F-8A28-534D200331C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C2F834B-8DA0-4947-AF87-B1D78250E87D}" type="datetimeFigureOut">
              <a:rPr lang="en-US"/>
              <a:pPr>
                <a:defRPr/>
              </a:pPr>
              <a:t>4/20/15</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The Bush ITTS Project is jointly sponsored by the Center for Teaching and Learning and the Digital Media Center at the University of Minnesota with funding from the Archibald Bush Foundation.</a:t>
            </a:r>
          </a:p>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D0747B1-3CFB-4A9E-86A2-04EC7A61E0F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B40BAC5-BF76-4823-B868-B2C8FEBA99AA}" type="datetimeFigureOut">
              <a:rPr lang="en-US"/>
              <a:pPr>
                <a:defRPr/>
              </a:pPr>
              <a:t>4/20/15</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dirty="0"/>
              <a:t>The Bush ITTS Project is jointly sponsored by the Center for Teaching and Learning and the Digital Media Center at the University of Minnesota with funding from the Archibald Bush Foundation.</a:t>
            </a:r>
          </a:p>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9C592F3A-B8A9-4BB3-8444-855B3BD0774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EC3CD732-7BCF-4A0F-9449-108F433C7BE7}" type="datetimeFigureOut">
              <a:rPr lang="en-US"/>
              <a:pPr>
                <a:defRPr/>
              </a:pPr>
              <a:t>4/20/15</a:t>
            </a:fld>
            <a:endParaRPr lang="en-US" dirty="0"/>
          </a:p>
        </p:txBody>
      </p:sp>
      <p:sp>
        <p:nvSpPr>
          <p:cNvPr id="8" name="Footer Placeholder 5"/>
          <p:cNvSpPr>
            <a:spLocks noGrp="1"/>
          </p:cNvSpPr>
          <p:nvPr>
            <p:ph type="ftr" sz="quarter" idx="11"/>
          </p:nvPr>
        </p:nvSpPr>
        <p:spPr/>
        <p:txBody>
          <a:bodyPr/>
          <a:lstStyle>
            <a:lvl1pPr>
              <a:defRPr/>
            </a:lvl1pPr>
          </a:lstStyle>
          <a:p>
            <a:pPr>
              <a:defRPr/>
            </a:pPr>
            <a:r>
              <a:rPr lang="en-US" dirty="0"/>
              <a:t>The Bush ITTS Project is jointly sponsored by the Center for Teaching and Learning and the Digital Media Center at the University of Minnesota with funding from the Archibald Bush Foundation.</a:t>
            </a:r>
          </a:p>
          <a:p>
            <a:pPr>
              <a:defRPr/>
            </a:pP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3790A5E4-0527-407F-B585-AFB0C3000B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D801A8B3-3867-4AEA-8850-21B310831D95}" type="datetimeFigureOut">
              <a:rPr lang="en-US"/>
              <a:pPr>
                <a:defRPr/>
              </a:pPr>
              <a:t>4/20/15</a:t>
            </a:fld>
            <a:endParaRPr lang="en-US" dirty="0"/>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r>
              <a:rPr lang="en-US" dirty="0"/>
              <a:t>The Bush ITTS Project is jointly sponsored by the Center for Teaching and Learning and the Digital Media Center at the University of Minnesota with funding from the Archibald Bush Foundation.</a:t>
            </a:r>
          </a:p>
          <a:p>
            <a:pPr>
              <a:defRPr/>
            </a:pPr>
            <a:endParaRPr lang="en-US" dirty="0"/>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43D0E290-9A1F-483F-9B7C-F0F2BCF6153B}"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pPr>
              <a:defRPr/>
            </a:pPr>
            <a:fld id="{CAF0648B-081A-46EE-B139-A6D00CAB21B4}" type="datetimeFigureOut">
              <a:rPr lang="en-US"/>
              <a:pPr>
                <a:defRPr/>
              </a:pPr>
              <a:t>4/20/15</a:t>
            </a:fld>
            <a:endParaRPr lang="en-US" dirty="0"/>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pPr>
              <a:defRPr/>
            </a:pPr>
            <a:r>
              <a:rPr lang="en-US" dirty="0"/>
              <a:t>The Bush ITTS Project is jointly sponsored by the Center for Teaching and Learning and the Digital Media Center at the University of Minnesota with funding from the Archibald Bush Foundation.</a:t>
            </a:r>
          </a:p>
          <a:p>
            <a:pPr>
              <a:defRPr/>
            </a:pPr>
            <a:endParaRPr lang="en-US" dirty="0"/>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defRPr>
            </a:lvl1pPr>
          </a:lstStyle>
          <a:p>
            <a:pPr>
              <a:defRPr/>
            </a:pPr>
            <a:fld id="{9282A01D-192A-4152-A4CE-17D23F06327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0" r:id="rId1"/>
    <p:sldLayoutId id="2147483745" r:id="rId2"/>
    <p:sldLayoutId id="2147483751" r:id="rId3"/>
    <p:sldLayoutId id="2147483746" r:id="rId4"/>
    <p:sldLayoutId id="2147483747" r:id="rId5"/>
    <p:sldLayoutId id="2147483748" r:id="rId6"/>
    <p:sldLayoutId id="2147483752" r:id="rId7"/>
    <p:sldLayoutId id="2147483753" r:id="rId8"/>
    <p:sldLayoutId id="2147483754" r:id="rId9"/>
    <p:sldLayoutId id="2147483749" r:id="rId10"/>
    <p:sldLayoutId id="2147483755" r:id="rId11"/>
  </p:sldLayoutIdLst>
  <p:hf sldNum="0" hdr="0" dt="0"/>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91400" y="1447800"/>
            <a:ext cx="1600200" cy="5105400"/>
          </a:xfrm>
          <a:prstGeom prst="rect">
            <a:avLst/>
          </a:prstGeom>
          <a:gradFill flip="none" rotWithShape="1">
            <a:gsLst>
              <a:gs pos="0">
                <a:schemeClr val="accent1">
                  <a:shade val="47500"/>
                  <a:satMod val="137000"/>
                </a:schemeClr>
              </a:gs>
              <a:gs pos="55000">
                <a:schemeClr val="accent1">
                  <a:shade val="69000"/>
                  <a:satMod val="137000"/>
                </a:schemeClr>
              </a:gs>
              <a:gs pos="100000">
                <a:srgbClr val="FFFF00"/>
              </a:gs>
            </a:gsLst>
            <a:path path="rect">
              <a:fillToRect l="100000" t="100000"/>
            </a:path>
            <a:tileRect r="-100000" b="-100000"/>
          </a:gradFill>
          <a:ln>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Line 15"/>
          <p:cNvSpPr>
            <a:spLocks noChangeShapeType="1"/>
          </p:cNvSpPr>
          <p:nvPr/>
        </p:nvSpPr>
        <p:spPr bwMode="auto">
          <a:xfrm>
            <a:off x="40386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7" name="Line 15"/>
          <p:cNvSpPr>
            <a:spLocks noChangeShapeType="1"/>
          </p:cNvSpPr>
          <p:nvPr/>
        </p:nvSpPr>
        <p:spPr bwMode="auto">
          <a:xfrm>
            <a:off x="25146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 name="Footer Placeholder 3"/>
          <p:cNvSpPr>
            <a:spLocks noGrp="1"/>
          </p:cNvSpPr>
          <p:nvPr>
            <p:ph type="ftr" sz="quarter" idx="11"/>
          </p:nvPr>
        </p:nvSpPr>
        <p:spPr>
          <a:xfrm>
            <a:off x="2665413" y="6477000"/>
            <a:ext cx="5508625" cy="274638"/>
          </a:xfrm>
        </p:spPr>
        <p:txBody>
          <a:bodyPr/>
          <a:lstStyle/>
          <a:p>
            <a:pPr>
              <a:defRPr/>
            </a:pPr>
            <a:endParaRPr lang="en-US" dirty="0" smtClean="0"/>
          </a:p>
          <a:p>
            <a:pPr>
              <a:defRPr/>
            </a:pPr>
            <a:endParaRPr lang="en-US" dirty="0"/>
          </a:p>
        </p:txBody>
      </p:sp>
      <p:sp>
        <p:nvSpPr>
          <p:cNvPr id="33794" name="AutoShape 2"/>
          <p:cNvSpPr>
            <a:spLocks noChangeArrowheads="1"/>
          </p:cNvSpPr>
          <p:nvPr/>
        </p:nvSpPr>
        <p:spPr bwMode="auto">
          <a:xfrm>
            <a:off x="762000" y="2381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1601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Introduction to Statistics</a:t>
            </a:r>
          </a:p>
        </p:txBody>
      </p:sp>
      <p:sp>
        <p:nvSpPr>
          <p:cNvPr id="33795" name="AutoShape 3"/>
          <p:cNvSpPr>
            <a:spLocks noChangeArrowheads="1"/>
          </p:cNvSpPr>
          <p:nvPr/>
        </p:nvSpPr>
        <p:spPr bwMode="auto">
          <a:xfrm>
            <a:off x="2476500" y="2381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2601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Statistical Methods</a:t>
            </a:r>
          </a:p>
        </p:txBody>
      </p:sp>
      <p:sp>
        <p:nvSpPr>
          <p:cNvPr id="33796" name="AutoShape 4"/>
          <p:cNvSpPr>
            <a:spLocks noChangeArrowheads="1"/>
          </p:cNvSpPr>
          <p:nvPr/>
        </p:nvSpPr>
        <p:spPr bwMode="auto">
          <a:xfrm>
            <a:off x="2476500" y="16097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Stat/Math 2501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Probability &amp; Stochastic Processes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797" name="AutoShape 5"/>
          <p:cNvSpPr>
            <a:spLocks noChangeArrowheads="1"/>
          </p:cNvSpPr>
          <p:nvPr/>
        </p:nvSpPr>
        <p:spPr bwMode="auto">
          <a:xfrm>
            <a:off x="4191000" y="16097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2611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Mathematical 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3798" name="AutoShape 6"/>
          <p:cNvSpPr>
            <a:spLocks noChangeArrowheads="1"/>
          </p:cNvSpPr>
          <p:nvPr/>
        </p:nvSpPr>
        <p:spPr bwMode="auto">
          <a:xfrm>
            <a:off x="2476500" y="29813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Data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799" name="AutoShape 7"/>
          <p:cNvSpPr>
            <a:spLocks noChangeArrowheads="1"/>
          </p:cNvSpPr>
          <p:nvPr/>
        </p:nvSpPr>
        <p:spPr bwMode="auto">
          <a:xfrm>
            <a:off x="1676400" y="4343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Multivariate Statistical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0" name="AutoShape 8"/>
          <p:cNvSpPr>
            <a:spLocks noChangeArrowheads="1"/>
          </p:cNvSpPr>
          <p:nvPr/>
        </p:nvSpPr>
        <p:spPr bwMode="auto">
          <a:xfrm>
            <a:off x="3200400" y="4343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Biostatistics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1" name="AutoShape 9"/>
          <p:cNvSpPr>
            <a:spLocks noChangeArrowheads="1"/>
          </p:cNvSpPr>
          <p:nvPr/>
        </p:nvSpPr>
        <p:spPr bwMode="auto">
          <a:xfrm>
            <a:off x="7467600" y="15240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4611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Statistical </a:t>
            </a:r>
            <a:r>
              <a:rPr kumimoji="0" lang="en-US" sz="1200" b="1" i="0" u="none" strike="noStrike" cap="none" normalizeH="0" baseline="0" dirty="0" smtClean="0">
                <a:ln>
                  <a:noFill/>
                </a:ln>
                <a:solidFill>
                  <a:srgbClr val="FFFFFF"/>
                </a:solidFill>
                <a:effectLst/>
                <a:latin typeface="Cambria" charset="0"/>
                <a:ea typeface="Times New Roman" charset="0"/>
              </a:rPr>
              <a:t>Consulting</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3802" name="AutoShape 10"/>
          <p:cNvSpPr>
            <a:spLocks noChangeArrowheads="1"/>
          </p:cNvSpPr>
          <p:nvPr/>
        </p:nvSpPr>
        <p:spPr bwMode="auto">
          <a:xfrm>
            <a:off x="7467600" y="5486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465X</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Topics in 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3" name="AutoShape 11"/>
          <p:cNvSpPr>
            <a:spLocks noChangeArrowheads="1"/>
          </p:cNvSpPr>
          <p:nvPr/>
        </p:nvSpPr>
        <p:spPr bwMode="auto">
          <a:xfrm>
            <a:off x="3200400" y="54102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4911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Senior Seminar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4" name="Rectangle 12"/>
          <p:cNvSpPr>
            <a:spLocks noChangeArrowheads="1"/>
          </p:cNvSpPr>
          <p:nvPr/>
        </p:nvSpPr>
        <p:spPr bwMode="auto">
          <a:xfrm>
            <a:off x="6324600" y="152401"/>
            <a:ext cx="2628900" cy="457200"/>
          </a:xfrm>
          <a:prstGeom prst="rect">
            <a:avLst/>
          </a:prstGeom>
          <a:gradFill flip="none" rotWithShape="1">
            <a:gsLst>
              <a:gs pos="0">
                <a:schemeClr val="accent1">
                  <a:lumMod val="40000"/>
                  <a:lumOff val="60000"/>
                </a:schemeClr>
              </a:gs>
              <a:gs pos="100000">
                <a:srgbClr val="FFFFFF"/>
              </a:gs>
            </a:gsLst>
            <a:path path="circle">
              <a:fillToRect l="100000" t="100000"/>
            </a:path>
            <a:tileRect r="-100000" b="-100000"/>
          </a:gradFill>
          <a:ln w="19050">
            <a:solidFill>
              <a:schemeClr val="accent1">
                <a:lumMod val="50000"/>
              </a:schemeClr>
            </a:solidFill>
            <a:miter lim="800000"/>
            <a:headEnd/>
            <a:tailEnd/>
          </a:ln>
          <a:effectLst>
            <a:outerShdw blurRad="50800" dist="203200" dir="2700000" algn="tl" rotWithShape="0">
              <a:schemeClr val="accent1">
                <a:lumMod val="75000"/>
                <a:alpha val="43000"/>
              </a:scheme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mbria" charset="0"/>
                <a:ea typeface="Times New Roman" charset="0"/>
              </a:rPr>
              <a:t>UMM Statistics Curriculum</a:t>
            </a:r>
          </a:p>
        </p:txBody>
      </p:sp>
      <p:sp>
        <p:nvSpPr>
          <p:cNvPr id="33805" name="Line 13"/>
          <p:cNvSpPr>
            <a:spLocks noChangeShapeType="1"/>
          </p:cNvSpPr>
          <p:nvPr/>
        </p:nvSpPr>
        <p:spPr bwMode="auto">
          <a:xfrm>
            <a:off x="3200400" y="1143000"/>
            <a:ext cx="0" cy="4572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6" name="Line 14"/>
          <p:cNvSpPr>
            <a:spLocks noChangeShapeType="1"/>
          </p:cNvSpPr>
          <p:nvPr/>
        </p:nvSpPr>
        <p:spPr bwMode="auto">
          <a:xfrm flipV="1">
            <a:off x="3962400" y="2057400"/>
            <a:ext cx="2286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7" name="Line 15"/>
          <p:cNvSpPr>
            <a:spLocks noChangeShapeType="1"/>
          </p:cNvSpPr>
          <p:nvPr/>
        </p:nvSpPr>
        <p:spPr bwMode="auto">
          <a:xfrm>
            <a:off x="9144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8" name="Line 16"/>
          <p:cNvSpPr>
            <a:spLocks noChangeShapeType="1"/>
          </p:cNvSpPr>
          <p:nvPr/>
        </p:nvSpPr>
        <p:spPr bwMode="auto">
          <a:xfrm>
            <a:off x="4876800" y="2552700"/>
            <a:ext cx="0" cy="8763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9" name="Line 17"/>
          <p:cNvSpPr>
            <a:spLocks noChangeShapeType="1"/>
          </p:cNvSpPr>
          <p:nvPr/>
        </p:nvSpPr>
        <p:spPr bwMode="auto">
          <a:xfrm flipH="1">
            <a:off x="3962400" y="3429000"/>
            <a:ext cx="9144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1" name="Line 19"/>
          <p:cNvSpPr>
            <a:spLocks noChangeShapeType="1"/>
          </p:cNvSpPr>
          <p:nvPr/>
        </p:nvSpPr>
        <p:spPr bwMode="auto">
          <a:xfrm>
            <a:off x="914400" y="4038600"/>
            <a:ext cx="64770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5" name="Line 23"/>
          <p:cNvSpPr>
            <a:spLocks noChangeShapeType="1"/>
          </p:cNvSpPr>
          <p:nvPr/>
        </p:nvSpPr>
        <p:spPr bwMode="auto">
          <a:xfrm flipH="1">
            <a:off x="2971800" y="1143000"/>
            <a:ext cx="0" cy="381000"/>
          </a:xfrm>
          <a:prstGeom prst="line">
            <a:avLst/>
          </a:prstGeom>
          <a:noFill/>
          <a:ln w="444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6" name="Line 24"/>
          <p:cNvSpPr>
            <a:spLocks noChangeShapeType="1"/>
          </p:cNvSpPr>
          <p:nvPr/>
        </p:nvSpPr>
        <p:spPr bwMode="auto">
          <a:xfrm flipH="1">
            <a:off x="1219200" y="1495425"/>
            <a:ext cx="1714500" cy="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7" name="Line 25"/>
          <p:cNvSpPr>
            <a:spLocks noChangeShapeType="1"/>
          </p:cNvSpPr>
          <p:nvPr/>
        </p:nvSpPr>
        <p:spPr bwMode="auto">
          <a:xfrm>
            <a:off x="1219200" y="1143001"/>
            <a:ext cx="0" cy="228600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8" name="Line 26"/>
          <p:cNvSpPr>
            <a:spLocks noChangeShapeType="1"/>
          </p:cNvSpPr>
          <p:nvPr/>
        </p:nvSpPr>
        <p:spPr bwMode="auto">
          <a:xfrm>
            <a:off x="1219200" y="3429000"/>
            <a:ext cx="1257300" cy="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9" name="Line 27"/>
          <p:cNvSpPr>
            <a:spLocks noChangeShapeType="1"/>
          </p:cNvSpPr>
          <p:nvPr/>
        </p:nvSpPr>
        <p:spPr bwMode="auto">
          <a:xfrm>
            <a:off x="1676400" y="1143000"/>
            <a:ext cx="0" cy="9144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0" name="Line 28"/>
          <p:cNvSpPr>
            <a:spLocks noChangeShapeType="1"/>
          </p:cNvSpPr>
          <p:nvPr/>
        </p:nvSpPr>
        <p:spPr bwMode="auto">
          <a:xfrm>
            <a:off x="1676400" y="2057400"/>
            <a:ext cx="8001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1" name="Line 29"/>
          <p:cNvSpPr>
            <a:spLocks noChangeShapeType="1"/>
          </p:cNvSpPr>
          <p:nvPr/>
        </p:nvSpPr>
        <p:spPr bwMode="auto">
          <a:xfrm>
            <a:off x="8382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3" name="Line 31"/>
          <p:cNvSpPr>
            <a:spLocks noChangeShapeType="1"/>
          </p:cNvSpPr>
          <p:nvPr/>
        </p:nvSpPr>
        <p:spPr bwMode="auto">
          <a:xfrm>
            <a:off x="838200" y="4114800"/>
            <a:ext cx="6553200" cy="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7" name="Line 35"/>
          <p:cNvSpPr>
            <a:spLocks noChangeShapeType="1"/>
          </p:cNvSpPr>
          <p:nvPr/>
        </p:nvSpPr>
        <p:spPr bwMode="auto">
          <a:xfrm>
            <a:off x="5105400" y="2514600"/>
            <a:ext cx="0" cy="838200"/>
          </a:xfrm>
          <a:prstGeom prst="line">
            <a:avLst/>
          </a:prstGeom>
          <a:noFill/>
          <a:ln w="44450">
            <a:solidFill>
              <a:srgbClr val="FF66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8" name="Line 36"/>
          <p:cNvSpPr>
            <a:spLocks noChangeShapeType="1"/>
          </p:cNvSpPr>
          <p:nvPr/>
        </p:nvSpPr>
        <p:spPr bwMode="auto">
          <a:xfrm flipH="1">
            <a:off x="3962400" y="3352800"/>
            <a:ext cx="1143000" cy="0"/>
          </a:xfrm>
          <a:prstGeom prst="line">
            <a:avLst/>
          </a:prstGeom>
          <a:noFill/>
          <a:ln w="44450">
            <a:solidFill>
              <a:srgbClr val="FF66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8" name="AutoShape 10"/>
          <p:cNvSpPr>
            <a:spLocks noChangeArrowheads="1"/>
          </p:cNvSpPr>
          <p:nvPr/>
        </p:nvSpPr>
        <p:spPr bwMode="auto">
          <a:xfrm>
            <a:off x="152400" y="4343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Stat</a:t>
            </a:r>
            <a:r>
              <a:rPr kumimoji="0" lang="en-US" sz="1200" b="1" i="0" u="none" strike="noStrike" cap="none" normalizeH="0" dirty="0" smtClean="0">
                <a:ln>
                  <a:noFill/>
                </a:ln>
                <a:solidFill>
                  <a:srgbClr val="FFFFFF"/>
                </a:solidFill>
                <a:effectLst/>
                <a:latin typeface="Cambria" charset="0"/>
                <a:ea typeface="Times New Roman" charset="0"/>
              </a:rPr>
              <a:t> 3501</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baseline="0" dirty="0" smtClean="0">
                <a:solidFill>
                  <a:srgbClr val="FFFFFF"/>
                </a:solidFill>
                <a:latin typeface="Cambria" charset="0"/>
                <a:ea typeface="Times New Roman" charset="0"/>
              </a:rPr>
              <a:t>Survey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dirty="0" smtClean="0">
                <a:ln>
                  <a:noFill/>
                </a:ln>
                <a:solidFill>
                  <a:srgbClr val="FFFFFF"/>
                </a:solidFill>
                <a:effectLst/>
                <a:latin typeface="Cambria" charset="0"/>
                <a:ea typeface="Times New Roman" charset="0"/>
              </a:rPr>
              <a:t>Sampling</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9" name="AutoShape 10"/>
          <p:cNvSpPr>
            <a:spLocks noChangeArrowheads="1"/>
          </p:cNvSpPr>
          <p:nvPr/>
        </p:nvSpPr>
        <p:spPr bwMode="auto">
          <a:xfrm>
            <a:off x="4724400" y="4343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4681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Introduction to Time Series Analysis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0" name="AutoShape 9"/>
          <p:cNvSpPr>
            <a:spLocks noChangeArrowheads="1"/>
          </p:cNvSpPr>
          <p:nvPr/>
        </p:nvSpPr>
        <p:spPr bwMode="auto">
          <a:xfrm>
            <a:off x="7467600" y="25146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Stat 4631</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Cambria" charset="0"/>
                <a:ea typeface="Times New Roman" charset="0"/>
              </a:rPr>
              <a:t>Design and Analysis of Experiments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1" name="AutoShape 9"/>
          <p:cNvSpPr>
            <a:spLocks noChangeArrowheads="1"/>
          </p:cNvSpPr>
          <p:nvPr/>
        </p:nvSpPr>
        <p:spPr bwMode="auto">
          <a:xfrm>
            <a:off x="7467600" y="35052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4651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Applied Nonparametric Statistics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2" name="AutoShape 9"/>
          <p:cNvSpPr>
            <a:spLocks noChangeArrowheads="1"/>
          </p:cNvSpPr>
          <p:nvPr/>
        </p:nvSpPr>
        <p:spPr bwMode="auto">
          <a:xfrm>
            <a:off x="7467600" y="44958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4671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Statistical Computing</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2" name="TextBox 1"/>
          <p:cNvSpPr txBox="1"/>
          <p:nvPr/>
        </p:nvSpPr>
        <p:spPr>
          <a:xfrm>
            <a:off x="1905000" y="6477000"/>
            <a:ext cx="5638800" cy="276999"/>
          </a:xfrm>
          <a:prstGeom prst="rect">
            <a:avLst/>
          </a:prstGeom>
          <a:noFill/>
        </p:spPr>
        <p:txBody>
          <a:bodyPr wrap="square" rtlCol="0">
            <a:spAutoFit/>
          </a:bodyPr>
          <a:lstStyle/>
          <a:p>
            <a:r>
              <a:rPr lang="en-US" sz="1200" b="1" dirty="0" smtClean="0"/>
              <a:t>Figure C.1. </a:t>
            </a:r>
            <a:r>
              <a:rPr lang="en-US" sz="1200" dirty="0" smtClean="0"/>
              <a:t>Courses offered by the Statistics Discipline</a:t>
            </a:r>
            <a:endParaRPr lang="en-US" sz="1200" b="1" dirty="0"/>
          </a:p>
        </p:txBody>
      </p:sp>
      <p:sp>
        <p:nvSpPr>
          <p:cNvPr id="44" name="Line 29"/>
          <p:cNvSpPr>
            <a:spLocks noChangeShapeType="1"/>
          </p:cNvSpPr>
          <p:nvPr/>
        </p:nvSpPr>
        <p:spPr bwMode="auto">
          <a:xfrm>
            <a:off x="2438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5" name="Line 29"/>
          <p:cNvSpPr>
            <a:spLocks noChangeShapeType="1"/>
          </p:cNvSpPr>
          <p:nvPr/>
        </p:nvSpPr>
        <p:spPr bwMode="auto">
          <a:xfrm>
            <a:off x="5486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6" name="Line 29"/>
          <p:cNvSpPr>
            <a:spLocks noChangeShapeType="1"/>
          </p:cNvSpPr>
          <p:nvPr/>
        </p:nvSpPr>
        <p:spPr bwMode="auto">
          <a:xfrm>
            <a:off x="3962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9" name="Line 15"/>
          <p:cNvSpPr>
            <a:spLocks noChangeShapeType="1"/>
          </p:cNvSpPr>
          <p:nvPr/>
        </p:nvSpPr>
        <p:spPr bwMode="auto">
          <a:xfrm>
            <a:off x="5638800" y="4038600"/>
            <a:ext cx="0" cy="3048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50" name="Line 29"/>
          <p:cNvSpPr>
            <a:spLocks noChangeShapeType="1"/>
          </p:cNvSpPr>
          <p:nvPr/>
        </p:nvSpPr>
        <p:spPr bwMode="auto">
          <a:xfrm>
            <a:off x="3200400" y="38862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51" name="Line 15"/>
          <p:cNvSpPr>
            <a:spLocks noChangeShapeType="1"/>
          </p:cNvSpPr>
          <p:nvPr/>
        </p:nvSpPr>
        <p:spPr bwMode="auto">
          <a:xfrm>
            <a:off x="3276600" y="3886200"/>
            <a:ext cx="0" cy="1524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ound Diagonal Corner Rectangle 52"/>
          <p:cNvSpPr/>
          <p:nvPr/>
        </p:nvSpPr>
        <p:spPr>
          <a:xfrm>
            <a:off x="7391400" y="533400"/>
            <a:ext cx="1676400" cy="685800"/>
          </a:xfrm>
          <a:prstGeom prst="round2DiagRect">
            <a:avLst/>
          </a:prstGeom>
          <a:gradFill>
            <a:gsLst>
              <a:gs pos="0">
                <a:schemeClr val="accent3">
                  <a:lumMod val="60000"/>
                  <a:lumOff val="40000"/>
                </a:schemeClr>
              </a:gs>
              <a:gs pos="55000">
                <a:schemeClr val="accent3">
                  <a:lumMod val="40000"/>
                  <a:lumOff val="60000"/>
                </a:schemeClr>
              </a:gs>
              <a:gs pos="100000">
                <a:schemeClr val="accent3">
                  <a:lumMod val="20000"/>
                  <a:lumOff val="80000"/>
                </a:schemeClr>
              </a:gs>
            </a:gsLst>
          </a:gradFill>
          <a:ln>
            <a:solidFill>
              <a:schemeClr val="accent3">
                <a:lumMod val="75000"/>
              </a:schemeClr>
            </a:solidFill>
          </a:ln>
          <a:effectLst>
            <a:outerShdw blurRad="39000" dist="317500" dir="9720000" rotWithShape="0">
              <a:schemeClr val="accent3">
                <a:lumMod val="75000"/>
                <a:alpha val="38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COMPUTER SCIENCE</a:t>
            </a:r>
            <a:endParaRPr lang="en-US" sz="1200" b="1" dirty="0">
              <a:solidFill>
                <a:srgbClr val="000000"/>
              </a:solidFill>
            </a:endParaRPr>
          </a:p>
        </p:txBody>
      </p:sp>
      <p:sp>
        <p:nvSpPr>
          <p:cNvPr id="58" name="Round Diagonal Corner Rectangle 57"/>
          <p:cNvSpPr/>
          <p:nvPr/>
        </p:nvSpPr>
        <p:spPr>
          <a:xfrm>
            <a:off x="5943600" y="533400"/>
            <a:ext cx="1371600" cy="685800"/>
          </a:xfrm>
          <a:prstGeom prst="round2DiagRect">
            <a:avLst/>
          </a:prstGeom>
          <a:gradFill>
            <a:gsLst>
              <a:gs pos="0">
                <a:schemeClr val="accent3">
                  <a:lumMod val="60000"/>
                  <a:lumOff val="40000"/>
                </a:schemeClr>
              </a:gs>
              <a:gs pos="55000">
                <a:schemeClr val="accent3">
                  <a:lumMod val="40000"/>
                  <a:lumOff val="60000"/>
                </a:schemeClr>
              </a:gs>
              <a:gs pos="100000">
                <a:schemeClr val="accent3">
                  <a:lumMod val="20000"/>
                  <a:lumOff val="80000"/>
                </a:schemeClr>
              </a:gs>
            </a:gsLst>
          </a:gradFill>
          <a:ln>
            <a:solidFill>
              <a:schemeClr val="accent3">
                <a:lumMod val="75000"/>
              </a:schemeClr>
            </a:solidFill>
          </a:ln>
          <a:effectLst>
            <a:outerShdw blurRad="39000" dist="317500" dir="9720000" rotWithShape="0">
              <a:schemeClr val="accent3">
                <a:lumMod val="75000"/>
                <a:alpha val="38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STUDIO ART</a:t>
            </a:r>
            <a:endParaRPr lang="en-US" sz="1200" b="1" dirty="0">
              <a:solidFill>
                <a:srgbClr val="000000"/>
              </a:solidFill>
            </a:endParaRPr>
          </a:p>
        </p:txBody>
      </p:sp>
      <p:sp>
        <p:nvSpPr>
          <p:cNvPr id="3" name="Rectangle 2"/>
          <p:cNvSpPr/>
          <p:nvPr/>
        </p:nvSpPr>
        <p:spPr>
          <a:xfrm>
            <a:off x="7391400" y="1447800"/>
            <a:ext cx="1600200" cy="5105400"/>
          </a:xfrm>
          <a:prstGeom prst="rect">
            <a:avLst/>
          </a:prstGeom>
          <a:gradFill flip="none" rotWithShape="1">
            <a:gsLst>
              <a:gs pos="0">
                <a:schemeClr val="accent1">
                  <a:shade val="47500"/>
                  <a:satMod val="137000"/>
                </a:schemeClr>
              </a:gs>
              <a:gs pos="55000">
                <a:schemeClr val="accent1">
                  <a:shade val="69000"/>
                  <a:satMod val="137000"/>
                </a:schemeClr>
              </a:gs>
              <a:gs pos="100000">
                <a:srgbClr val="FFFF00"/>
              </a:gs>
            </a:gsLst>
            <a:path path="rect">
              <a:fillToRect l="100000" t="100000"/>
            </a:path>
            <a:tileRect r="-100000" b="-100000"/>
          </a:gradFill>
          <a:ln>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Line 15"/>
          <p:cNvSpPr>
            <a:spLocks noChangeShapeType="1"/>
          </p:cNvSpPr>
          <p:nvPr/>
        </p:nvSpPr>
        <p:spPr bwMode="auto">
          <a:xfrm>
            <a:off x="40386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7" name="Line 15"/>
          <p:cNvSpPr>
            <a:spLocks noChangeShapeType="1"/>
          </p:cNvSpPr>
          <p:nvPr/>
        </p:nvSpPr>
        <p:spPr bwMode="auto">
          <a:xfrm>
            <a:off x="25146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 name="Footer Placeholder 3"/>
          <p:cNvSpPr>
            <a:spLocks noGrp="1"/>
          </p:cNvSpPr>
          <p:nvPr>
            <p:ph type="ftr" sz="quarter" idx="11"/>
          </p:nvPr>
        </p:nvSpPr>
        <p:spPr>
          <a:xfrm>
            <a:off x="2665413" y="6477000"/>
            <a:ext cx="5508625" cy="274638"/>
          </a:xfrm>
        </p:spPr>
        <p:txBody>
          <a:bodyPr/>
          <a:lstStyle/>
          <a:p>
            <a:pPr>
              <a:defRPr/>
            </a:pPr>
            <a:endParaRPr lang="en-US" dirty="0" smtClean="0"/>
          </a:p>
          <a:p>
            <a:pPr>
              <a:defRPr/>
            </a:pPr>
            <a:endParaRPr lang="en-US" dirty="0"/>
          </a:p>
        </p:txBody>
      </p:sp>
      <p:sp>
        <p:nvSpPr>
          <p:cNvPr id="33794" name="AutoShape 2"/>
          <p:cNvSpPr>
            <a:spLocks noChangeArrowheads="1"/>
          </p:cNvSpPr>
          <p:nvPr/>
        </p:nvSpPr>
        <p:spPr bwMode="auto">
          <a:xfrm>
            <a:off x="762000" y="2381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1601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Introduction to Statistics</a:t>
            </a:r>
          </a:p>
        </p:txBody>
      </p:sp>
      <p:sp>
        <p:nvSpPr>
          <p:cNvPr id="33795" name="AutoShape 3"/>
          <p:cNvSpPr>
            <a:spLocks noChangeArrowheads="1"/>
          </p:cNvSpPr>
          <p:nvPr/>
        </p:nvSpPr>
        <p:spPr bwMode="auto">
          <a:xfrm>
            <a:off x="2476500" y="2381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2601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Statistical Methods</a:t>
            </a:r>
          </a:p>
        </p:txBody>
      </p:sp>
      <p:sp>
        <p:nvSpPr>
          <p:cNvPr id="33796" name="AutoShape 4"/>
          <p:cNvSpPr>
            <a:spLocks noChangeArrowheads="1"/>
          </p:cNvSpPr>
          <p:nvPr/>
        </p:nvSpPr>
        <p:spPr bwMode="auto">
          <a:xfrm>
            <a:off x="2476500" y="16097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Stat/Math 2501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Probability &amp; Stochastic Processes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797" name="AutoShape 5"/>
          <p:cNvSpPr>
            <a:spLocks noChangeArrowheads="1"/>
          </p:cNvSpPr>
          <p:nvPr/>
        </p:nvSpPr>
        <p:spPr bwMode="auto">
          <a:xfrm>
            <a:off x="4191000" y="16097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2611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Mathematical 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3798" name="AutoShape 6"/>
          <p:cNvSpPr>
            <a:spLocks noChangeArrowheads="1"/>
          </p:cNvSpPr>
          <p:nvPr/>
        </p:nvSpPr>
        <p:spPr bwMode="auto">
          <a:xfrm>
            <a:off x="2476500" y="29813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Data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799" name="AutoShape 7"/>
          <p:cNvSpPr>
            <a:spLocks noChangeArrowheads="1"/>
          </p:cNvSpPr>
          <p:nvPr/>
        </p:nvSpPr>
        <p:spPr bwMode="auto">
          <a:xfrm>
            <a:off x="1676400" y="4343400"/>
            <a:ext cx="1476375" cy="914400"/>
          </a:xfrm>
          <a:prstGeom prst="roundRect">
            <a:avLst>
              <a:gd name="adj" fmla="val 16667"/>
            </a:avLst>
          </a:prstGeom>
          <a:gradFill rotWithShape="0">
            <a:gsLst>
              <a:gs pos="0">
                <a:schemeClr val="accent3">
                  <a:lumMod val="60000"/>
                  <a:lumOff val="40000"/>
                </a:schemeClr>
              </a:gs>
              <a:gs pos="100000">
                <a:schemeClr val="accent3">
                  <a:lumMod val="20000"/>
                  <a:lumOff val="80000"/>
                </a:schemeClr>
              </a:gs>
              <a:gs pos="50000">
                <a:schemeClr val="accent3">
                  <a:lumMod val="40000"/>
                  <a:lumOff val="60000"/>
                </a:schemeClr>
              </a:gs>
            </a:gsLst>
            <a:lin ang="5400000" scaled="1"/>
          </a:gradFill>
          <a:ln w="19050">
            <a:solidFill>
              <a:schemeClr val="accent3">
                <a:lumMod val="75000"/>
              </a:schemeClr>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ambria" charset="0"/>
                <a:ea typeface="Times New Roman" charset="0"/>
              </a:rPr>
              <a:t>Stat 3611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ambria" charset="0"/>
                <a:ea typeface="Times New Roman" charset="0"/>
              </a:rPr>
              <a:t>Multivariate Statistical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3800" name="AutoShape 8"/>
          <p:cNvSpPr>
            <a:spLocks noChangeArrowheads="1"/>
          </p:cNvSpPr>
          <p:nvPr/>
        </p:nvSpPr>
        <p:spPr bwMode="auto">
          <a:xfrm>
            <a:off x="3200400" y="4343400"/>
            <a:ext cx="1476375" cy="914400"/>
          </a:xfrm>
          <a:prstGeom prst="roundRect">
            <a:avLst>
              <a:gd name="adj" fmla="val 16667"/>
            </a:avLst>
          </a:prstGeom>
          <a:gradFill rotWithShape="0">
            <a:gsLst>
              <a:gs pos="0">
                <a:schemeClr val="accent4">
                  <a:lumMod val="60000"/>
                  <a:lumOff val="40000"/>
                </a:schemeClr>
              </a:gs>
              <a:gs pos="100000">
                <a:schemeClr val="accent4">
                  <a:lumMod val="20000"/>
                  <a:lumOff val="80000"/>
                </a:schemeClr>
              </a:gs>
            </a:gsLst>
            <a:lin ang="5400000" scaled="1"/>
          </a:gradFill>
          <a:ln w="19050">
            <a:solidFill>
              <a:schemeClr val="accent4">
                <a:lumMod val="75000"/>
              </a:schemeClr>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ambria" charset="0"/>
                <a:ea typeface="Times New Roman" charset="0"/>
              </a:rPr>
              <a:t>Stat 4601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ambria" charset="0"/>
                <a:ea typeface="Times New Roman" charset="0"/>
              </a:rPr>
              <a:t>Biostatistics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3801" name="AutoShape 9"/>
          <p:cNvSpPr>
            <a:spLocks noChangeArrowheads="1"/>
          </p:cNvSpPr>
          <p:nvPr/>
        </p:nvSpPr>
        <p:spPr bwMode="auto">
          <a:xfrm>
            <a:off x="7467600" y="15240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4611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Statistical </a:t>
            </a:r>
            <a:r>
              <a:rPr kumimoji="0" lang="en-US" sz="1200" b="1" i="0" u="none" strike="noStrike" cap="none" normalizeH="0" baseline="0" dirty="0" smtClean="0">
                <a:ln>
                  <a:noFill/>
                </a:ln>
                <a:solidFill>
                  <a:srgbClr val="FFFFFF"/>
                </a:solidFill>
                <a:effectLst/>
                <a:latin typeface="Cambria" charset="0"/>
                <a:ea typeface="Times New Roman" charset="0"/>
              </a:rPr>
              <a:t>Consulting</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3802" name="AutoShape 10"/>
          <p:cNvSpPr>
            <a:spLocks noChangeArrowheads="1"/>
          </p:cNvSpPr>
          <p:nvPr/>
        </p:nvSpPr>
        <p:spPr bwMode="auto">
          <a:xfrm>
            <a:off x="7467600" y="5486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465X</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Topics in 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3" name="AutoShape 11"/>
          <p:cNvSpPr>
            <a:spLocks noChangeArrowheads="1"/>
          </p:cNvSpPr>
          <p:nvPr/>
        </p:nvSpPr>
        <p:spPr bwMode="auto">
          <a:xfrm>
            <a:off x="3200400" y="54102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4911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Senior Seminar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5" name="Line 13"/>
          <p:cNvSpPr>
            <a:spLocks noChangeShapeType="1"/>
          </p:cNvSpPr>
          <p:nvPr/>
        </p:nvSpPr>
        <p:spPr bwMode="auto">
          <a:xfrm>
            <a:off x="3200400" y="1143000"/>
            <a:ext cx="0" cy="4572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6" name="Line 14"/>
          <p:cNvSpPr>
            <a:spLocks noChangeShapeType="1"/>
          </p:cNvSpPr>
          <p:nvPr/>
        </p:nvSpPr>
        <p:spPr bwMode="auto">
          <a:xfrm flipV="1">
            <a:off x="3962400" y="2057400"/>
            <a:ext cx="2286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7" name="Line 15"/>
          <p:cNvSpPr>
            <a:spLocks noChangeShapeType="1"/>
          </p:cNvSpPr>
          <p:nvPr/>
        </p:nvSpPr>
        <p:spPr bwMode="auto">
          <a:xfrm>
            <a:off x="9144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8" name="Line 16"/>
          <p:cNvSpPr>
            <a:spLocks noChangeShapeType="1"/>
          </p:cNvSpPr>
          <p:nvPr/>
        </p:nvSpPr>
        <p:spPr bwMode="auto">
          <a:xfrm>
            <a:off x="4876800" y="2552700"/>
            <a:ext cx="0" cy="8763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9" name="Line 17"/>
          <p:cNvSpPr>
            <a:spLocks noChangeShapeType="1"/>
          </p:cNvSpPr>
          <p:nvPr/>
        </p:nvSpPr>
        <p:spPr bwMode="auto">
          <a:xfrm flipH="1">
            <a:off x="3962400" y="3429000"/>
            <a:ext cx="9144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1" name="Line 19"/>
          <p:cNvSpPr>
            <a:spLocks noChangeShapeType="1"/>
          </p:cNvSpPr>
          <p:nvPr/>
        </p:nvSpPr>
        <p:spPr bwMode="auto">
          <a:xfrm>
            <a:off x="914400" y="4038600"/>
            <a:ext cx="64770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5" name="Line 23"/>
          <p:cNvSpPr>
            <a:spLocks noChangeShapeType="1"/>
          </p:cNvSpPr>
          <p:nvPr/>
        </p:nvSpPr>
        <p:spPr bwMode="auto">
          <a:xfrm flipH="1">
            <a:off x="2971800" y="1143000"/>
            <a:ext cx="0" cy="381000"/>
          </a:xfrm>
          <a:prstGeom prst="line">
            <a:avLst/>
          </a:prstGeom>
          <a:noFill/>
          <a:ln w="444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6" name="Line 24"/>
          <p:cNvSpPr>
            <a:spLocks noChangeShapeType="1"/>
          </p:cNvSpPr>
          <p:nvPr/>
        </p:nvSpPr>
        <p:spPr bwMode="auto">
          <a:xfrm flipH="1">
            <a:off x="1219200" y="1495425"/>
            <a:ext cx="1714500" cy="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7" name="Line 25"/>
          <p:cNvSpPr>
            <a:spLocks noChangeShapeType="1"/>
          </p:cNvSpPr>
          <p:nvPr/>
        </p:nvSpPr>
        <p:spPr bwMode="auto">
          <a:xfrm>
            <a:off x="1219200" y="1143001"/>
            <a:ext cx="0" cy="228600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8" name="Line 26"/>
          <p:cNvSpPr>
            <a:spLocks noChangeShapeType="1"/>
          </p:cNvSpPr>
          <p:nvPr/>
        </p:nvSpPr>
        <p:spPr bwMode="auto">
          <a:xfrm>
            <a:off x="1219200" y="3429000"/>
            <a:ext cx="1257300" cy="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9" name="Line 27"/>
          <p:cNvSpPr>
            <a:spLocks noChangeShapeType="1"/>
          </p:cNvSpPr>
          <p:nvPr/>
        </p:nvSpPr>
        <p:spPr bwMode="auto">
          <a:xfrm>
            <a:off x="1676400" y="1143000"/>
            <a:ext cx="0" cy="9144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0" name="Line 28"/>
          <p:cNvSpPr>
            <a:spLocks noChangeShapeType="1"/>
          </p:cNvSpPr>
          <p:nvPr/>
        </p:nvSpPr>
        <p:spPr bwMode="auto">
          <a:xfrm>
            <a:off x="1676400" y="2057400"/>
            <a:ext cx="8001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1" name="Line 29"/>
          <p:cNvSpPr>
            <a:spLocks noChangeShapeType="1"/>
          </p:cNvSpPr>
          <p:nvPr/>
        </p:nvSpPr>
        <p:spPr bwMode="auto">
          <a:xfrm>
            <a:off x="8382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3" name="Line 31"/>
          <p:cNvSpPr>
            <a:spLocks noChangeShapeType="1"/>
          </p:cNvSpPr>
          <p:nvPr/>
        </p:nvSpPr>
        <p:spPr bwMode="auto">
          <a:xfrm>
            <a:off x="838200" y="4114800"/>
            <a:ext cx="6553200" cy="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7" name="Line 35"/>
          <p:cNvSpPr>
            <a:spLocks noChangeShapeType="1"/>
          </p:cNvSpPr>
          <p:nvPr/>
        </p:nvSpPr>
        <p:spPr bwMode="auto">
          <a:xfrm>
            <a:off x="5105400" y="2514600"/>
            <a:ext cx="0" cy="838200"/>
          </a:xfrm>
          <a:prstGeom prst="line">
            <a:avLst/>
          </a:prstGeom>
          <a:noFill/>
          <a:ln w="44450">
            <a:solidFill>
              <a:srgbClr val="FF66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8" name="Line 36"/>
          <p:cNvSpPr>
            <a:spLocks noChangeShapeType="1"/>
          </p:cNvSpPr>
          <p:nvPr/>
        </p:nvSpPr>
        <p:spPr bwMode="auto">
          <a:xfrm flipH="1">
            <a:off x="3962400" y="3352800"/>
            <a:ext cx="1143000" cy="0"/>
          </a:xfrm>
          <a:prstGeom prst="line">
            <a:avLst/>
          </a:prstGeom>
          <a:noFill/>
          <a:ln w="44450">
            <a:solidFill>
              <a:srgbClr val="FF66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8" name="AutoShape 10"/>
          <p:cNvSpPr>
            <a:spLocks noChangeArrowheads="1"/>
          </p:cNvSpPr>
          <p:nvPr/>
        </p:nvSpPr>
        <p:spPr bwMode="auto">
          <a:xfrm>
            <a:off x="152400" y="4343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Stat</a:t>
            </a:r>
            <a:r>
              <a:rPr kumimoji="0" lang="en-US" sz="1200" b="1" i="0" u="none" strike="noStrike" cap="none" normalizeH="0" dirty="0" smtClean="0">
                <a:ln>
                  <a:noFill/>
                </a:ln>
                <a:solidFill>
                  <a:srgbClr val="FFFFFF"/>
                </a:solidFill>
                <a:effectLst/>
                <a:latin typeface="Cambria" charset="0"/>
                <a:ea typeface="Times New Roman" charset="0"/>
              </a:rPr>
              <a:t> 3501</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baseline="0" dirty="0" smtClean="0">
                <a:solidFill>
                  <a:srgbClr val="FFFFFF"/>
                </a:solidFill>
                <a:latin typeface="Cambria" charset="0"/>
                <a:ea typeface="Times New Roman" charset="0"/>
              </a:rPr>
              <a:t>Survey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dirty="0" smtClean="0">
                <a:ln>
                  <a:noFill/>
                </a:ln>
                <a:solidFill>
                  <a:srgbClr val="FFFFFF"/>
                </a:solidFill>
                <a:effectLst/>
                <a:latin typeface="Cambria" charset="0"/>
                <a:ea typeface="Times New Roman" charset="0"/>
              </a:rPr>
              <a:t>Sampling</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9" name="AutoShape 10"/>
          <p:cNvSpPr>
            <a:spLocks noChangeArrowheads="1"/>
          </p:cNvSpPr>
          <p:nvPr/>
        </p:nvSpPr>
        <p:spPr bwMode="auto">
          <a:xfrm>
            <a:off x="4724400" y="4343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4681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Introduction to Time Series Analysis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0" name="AutoShape 9"/>
          <p:cNvSpPr>
            <a:spLocks noChangeArrowheads="1"/>
          </p:cNvSpPr>
          <p:nvPr/>
        </p:nvSpPr>
        <p:spPr bwMode="auto">
          <a:xfrm>
            <a:off x="7467600" y="25146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Stat 4631</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Cambria" charset="0"/>
                <a:ea typeface="Times New Roman" charset="0"/>
              </a:rPr>
              <a:t>Design and Analysis of Experiments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1" name="AutoShape 9"/>
          <p:cNvSpPr>
            <a:spLocks noChangeArrowheads="1"/>
          </p:cNvSpPr>
          <p:nvPr/>
        </p:nvSpPr>
        <p:spPr bwMode="auto">
          <a:xfrm>
            <a:off x="7467600" y="35052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4651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Applied Nonparametric Statistics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2" name="AutoShape 9"/>
          <p:cNvSpPr>
            <a:spLocks noChangeArrowheads="1"/>
          </p:cNvSpPr>
          <p:nvPr/>
        </p:nvSpPr>
        <p:spPr bwMode="auto">
          <a:xfrm>
            <a:off x="7467600" y="4495800"/>
            <a:ext cx="1476375" cy="914400"/>
          </a:xfrm>
          <a:prstGeom prst="roundRect">
            <a:avLst>
              <a:gd name="adj" fmla="val 16667"/>
            </a:avLst>
          </a:prstGeom>
          <a:gradFill rotWithShape="0">
            <a:gsLst>
              <a:gs pos="0">
                <a:schemeClr val="accent3">
                  <a:lumMod val="60000"/>
                  <a:lumOff val="40000"/>
                </a:schemeClr>
              </a:gs>
              <a:gs pos="100000">
                <a:schemeClr val="bg1"/>
              </a:gs>
            </a:gsLst>
            <a:lin ang="5400000" scaled="1"/>
          </a:gradFill>
          <a:ln w="19050">
            <a:solidFill>
              <a:schemeClr val="accent3">
                <a:lumMod val="60000"/>
                <a:lumOff val="40000"/>
              </a:schemeClr>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ambria" charset="0"/>
                <a:ea typeface="Times New Roman" charset="0"/>
              </a:rPr>
              <a:t>Stat </a:t>
            </a:r>
            <a:r>
              <a:rPr kumimoji="0" lang="en-US" sz="1200" b="1" i="0" u="none" strike="noStrike" cap="none" normalizeH="0" baseline="0" dirty="0" smtClean="0">
                <a:ln>
                  <a:noFill/>
                </a:ln>
                <a:solidFill>
                  <a:srgbClr val="000000"/>
                </a:solidFill>
                <a:effectLst/>
                <a:latin typeface="Cambria" charset="0"/>
                <a:ea typeface="Times New Roman" charset="0"/>
              </a:rPr>
              <a:t>4671</a:t>
            </a:r>
            <a:endParaRPr kumimoji="0" lang="en-US" sz="1200" b="1" i="0" u="none" strike="noStrike" cap="none" normalizeH="0" baseline="0" dirty="0">
              <a:ln>
                <a:noFill/>
              </a:ln>
              <a:solidFill>
                <a:srgbClr val="000000"/>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Cambria" charset="0"/>
                <a:ea typeface="Times New Roman" charset="0"/>
              </a:rPr>
              <a:t>Statistical Computing</a:t>
            </a:r>
            <a:endParaRPr kumimoji="0" lang="en-US" sz="1200" b="1" i="0" u="none" strike="noStrike" cap="none" normalizeH="0" baseline="0" dirty="0">
              <a:ln>
                <a:noFill/>
              </a:ln>
              <a:solidFill>
                <a:srgbClr val="000000"/>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2" name="TextBox 1"/>
          <p:cNvSpPr txBox="1"/>
          <p:nvPr/>
        </p:nvSpPr>
        <p:spPr>
          <a:xfrm>
            <a:off x="1905000" y="6477000"/>
            <a:ext cx="5638800" cy="276999"/>
          </a:xfrm>
          <a:prstGeom prst="rect">
            <a:avLst/>
          </a:prstGeom>
          <a:noFill/>
        </p:spPr>
        <p:txBody>
          <a:bodyPr wrap="square" rtlCol="0">
            <a:spAutoFit/>
          </a:bodyPr>
          <a:lstStyle/>
          <a:p>
            <a:r>
              <a:rPr lang="en-US" sz="1200" b="1" dirty="0" smtClean="0"/>
              <a:t>Figure C.5. </a:t>
            </a:r>
            <a:r>
              <a:rPr lang="en-US" sz="1200" dirty="0" smtClean="0"/>
              <a:t>Future Statistics Curriculum</a:t>
            </a:r>
            <a:endParaRPr lang="en-US" sz="1200" b="1" dirty="0"/>
          </a:p>
        </p:txBody>
      </p:sp>
      <p:sp>
        <p:nvSpPr>
          <p:cNvPr id="44" name="Line 29"/>
          <p:cNvSpPr>
            <a:spLocks noChangeShapeType="1"/>
          </p:cNvSpPr>
          <p:nvPr/>
        </p:nvSpPr>
        <p:spPr bwMode="auto">
          <a:xfrm>
            <a:off x="2438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5" name="Line 29"/>
          <p:cNvSpPr>
            <a:spLocks noChangeShapeType="1"/>
          </p:cNvSpPr>
          <p:nvPr/>
        </p:nvSpPr>
        <p:spPr bwMode="auto">
          <a:xfrm>
            <a:off x="5486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6" name="Line 29"/>
          <p:cNvSpPr>
            <a:spLocks noChangeShapeType="1"/>
          </p:cNvSpPr>
          <p:nvPr/>
        </p:nvSpPr>
        <p:spPr bwMode="auto">
          <a:xfrm>
            <a:off x="3962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9" name="Line 15"/>
          <p:cNvSpPr>
            <a:spLocks noChangeShapeType="1"/>
          </p:cNvSpPr>
          <p:nvPr/>
        </p:nvSpPr>
        <p:spPr bwMode="auto">
          <a:xfrm>
            <a:off x="5638800" y="4038600"/>
            <a:ext cx="0" cy="3048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50" name="Line 29"/>
          <p:cNvSpPr>
            <a:spLocks noChangeShapeType="1"/>
          </p:cNvSpPr>
          <p:nvPr/>
        </p:nvSpPr>
        <p:spPr bwMode="auto">
          <a:xfrm>
            <a:off x="3200400" y="38862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51" name="Line 15"/>
          <p:cNvSpPr>
            <a:spLocks noChangeShapeType="1"/>
          </p:cNvSpPr>
          <p:nvPr/>
        </p:nvSpPr>
        <p:spPr bwMode="auto">
          <a:xfrm>
            <a:off x="3276600" y="3886200"/>
            <a:ext cx="0" cy="1524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6" name="Snip Diagonal Corner Rectangle 5"/>
          <p:cNvSpPr/>
          <p:nvPr/>
        </p:nvSpPr>
        <p:spPr>
          <a:xfrm>
            <a:off x="5867400" y="1600200"/>
            <a:ext cx="1295400" cy="1066800"/>
          </a:xfrm>
          <a:prstGeom prst="snip2DiagRect">
            <a:avLst/>
          </a:prstGeom>
          <a:gradFill flip="none" rotWithShape="1">
            <a:gsLst>
              <a:gs pos="0">
                <a:schemeClr val="accent3">
                  <a:lumMod val="75000"/>
                </a:schemeClr>
              </a:gs>
              <a:gs pos="55000">
                <a:schemeClr val="accent3">
                  <a:lumMod val="60000"/>
                  <a:lumOff val="40000"/>
                </a:schemeClr>
              </a:gs>
              <a:gs pos="100000">
                <a:schemeClr val="bg1"/>
              </a:gs>
            </a:gsLst>
            <a:path path="shape">
              <a:fillToRect l="50000" t="50000" r="50000" b="50000"/>
            </a:path>
            <a:tileRect/>
          </a:gradFill>
          <a:ln>
            <a:solidFill>
              <a:schemeClr val="accent3">
                <a:lumMod val="75000"/>
              </a:schemeClr>
            </a:solidFill>
          </a:ln>
          <a:effectLst>
            <a:glow rad="101600">
              <a:schemeClr val="accent3">
                <a:lumMod val="60000"/>
                <a:lumOff val="40000"/>
                <a:alpha val="75000"/>
              </a:schemeClr>
            </a:glow>
            <a:outerShdw blurRad="39000" dist="25400" dir="5400000" rotWithShape="0">
              <a:srgbClr val="000000">
                <a:alpha val="38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Stat/</a:t>
            </a:r>
            <a:r>
              <a:rPr lang="en-US" sz="1200" b="1" dirty="0" err="1" smtClean="0">
                <a:solidFill>
                  <a:srgbClr val="000000"/>
                </a:solidFill>
              </a:rPr>
              <a:t>CSci</a:t>
            </a:r>
            <a:r>
              <a:rPr lang="en-US" sz="1200" b="1" dirty="0" smtClean="0">
                <a:solidFill>
                  <a:srgbClr val="000000"/>
                </a:solidFill>
              </a:rPr>
              <a:t> 2xxx</a:t>
            </a:r>
          </a:p>
          <a:p>
            <a:pPr algn="ctr"/>
            <a:r>
              <a:rPr lang="en-US" sz="1200" b="1" dirty="0" smtClean="0">
                <a:solidFill>
                  <a:srgbClr val="000000"/>
                </a:solidFill>
              </a:rPr>
              <a:t>Introduction to Data Science/Informatics</a:t>
            </a:r>
            <a:endParaRPr lang="en-US" sz="1200" b="1" dirty="0">
              <a:solidFill>
                <a:srgbClr val="000000"/>
              </a:solidFill>
            </a:endParaRPr>
          </a:p>
        </p:txBody>
      </p:sp>
      <p:sp>
        <p:nvSpPr>
          <p:cNvPr id="52" name="Snip Diagonal Corner Rectangle 51"/>
          <p:cNvSpPr/>
          <p:nvPr/>
        </p:nvSpPr>
        <p:spPr>
          <a:xfrm>
            <a:off x="152400" y="2971800"/>
            <a:ext cx="1295400" cy="762000"/>
          </a:xfrm>
          <a:prstGeom prst="snip2DiagRect">
            <a:avLst/>
          </a:prstGeom>
          <a:gradFill flip="none" rotWithShape="1">
            <a:gsLst>
              <a:gs pos="0">
                <a:schemeClr val="accent4">
                  <a:lumMod val="75000"/>
                </a:schemeClr>
              </a:gs>
              <a:gs pos="55000">
                <a:schemeClr val="accent4">
                  <a:lumMod val="60000"/>
                  <a:lumOff val="40000"/>
                </a:schemeClr>
              </a:gs>
              <a:gs pos="100000">
                <a:schemeClr val="bg1"/>
              </a:gs>
            </a:gsLst>
            <a:path path="shape">
              <a:fillToRect l="50000" t="50000" r="50000" b="50000"/>
            </a:path>
            <a:tileRect/>
          </a:gradFill>
          <a:ln>
            <a:solidFill>
              <a:schemeClr val="accent4">
                <a:lumMod val="50000"/>
              </a:schemeClr>
            </a:solidFill>
          </a:ln>
          <a:effectLst>
            <a:glow rad="101600">
              <a:schemeClr val="accent4">
                <a:lumMod val="75000"/>
                <a:alpha val="75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Stat/</a:t>
            </a:r>
            <a:r>
              <a:rPr lang="en-US" sz="1200" b="1" dirty="0" err="1" smtClean="0">
                <a:solidFill>
                  <a:srgbClr val="000000"/>
                </a:solidFill>
              </a:rPr>
              <a:t>Biol</a:t>
            </a:r>
            <a:r>
              <a:rPr lang="en-US" sz="1200" b="1" dirty="0" smtClean="0">
                <a:solidFill>
                  <a:srgbClr val="000000"/>
                </a:solidFill>
              </a:rPr>
              <a:t> 3xxx</a:t>
            </a:r>
          </a:p>
          <a:p>
            <a:pPr algn="ctr"/>
            <a:r>
              <a:rPr lang="en-US" sz="1200" b="1" dirty="0" smtClean="0">
                <a:solidFill>
                  <a:srgbClr val="000000"/>
                </a:solidFill>
              </a:rPr>
              <a:t>Bioinformatics</a:t>
            </a:r>
            <a:endParaRPr lang="en-US" sz="1200" b="1" dirty="0">
              <a:solidFill>
                <a:srgbClr val="000000"/>
              </a:solidFill>
            </a:endParaRPr>
          </a:p>
        </p:txBody>
      </p:sp>
      <p:sp>
        <p:nvSpPr>
          <p:cNvPr id="7" name="Round Diagonal Corner Rectangle 6"/>
          <p:cNvSpPr/>
          <p:nvPr/>
        </p:nvSpPr>
        <p:spPr>
          <a:xfrm>
            <a:off x="4495800" y="533400"/>
            <a:ext cx="1371600" cy="685800"/>
          </a:xfrm>
          <a:prstGeom prst="round2DiagRect">
            <a:avLst/>
          </a:prstGeom>
          <a:gradFill>
            <a:gsLst>
              <a:gs pos="0">
                <a:schemeClr val="accent3">
                  <a:lumMod val="60000"/>
                  <a:lumOff val="40000"/>
                </a:schemeClr>
              </a:gs>
              <a:gs pos="55000">
                <a:schemeClr val="accent3">
                  <a:lumMod val="40000"/>
                  <a:lumOff val="60000"/>
                </a:schemeClr>
              </a:gs>
              <a:gs pos="100000">
                <a:schemeClr val="accent3">
                  <a:lumMod val="20000"/>
                  <a:lumOff val="80000"/>
                </a:schemeClr>
              </a:gs>
            </a:gsLst>
          </a:gradFill>
          <a:ln>
            <a:solidFill>
              <a:schemeClr val="accent3">
                <a:lumMod val="75000"/>
              </a:schemeClr>
            </a:solidFill>
          </a:ln>
          <a:effectLst>
            <a:outerShdw blurRad="39000" dist="317500" dir="9720000" rotWithShape="0">
              <a:schemeClr val="accent3">
                <a:lumMod val="75000"/>
                <a:alpha val="38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MATHEMATICS</a:t>
            </a:r>
            <a:endParaRPr lang="en-US" sz="1200" b="1" dirty="0">
              <a:solidFill>
                <a:srgbClr val="000000"/>
              </a:solidFill>
            </a:endParaRPr>
          </a:p>
        </p:txBody>
      </p:sp>
      <p:sp>
        <p:nvSpPr>
          <p:cNvPr id="54" name="Round Diagonal Corner Rectangle 53"/>
          <p:cNvSpPr/>
          <p:nvPr/>
        </p:nvSpPr>
        <p:spPr>
          <a:xfrm>
            <a:off x="152400" y="1295400"/>
            <a:ext cx="914400" cy="685800"/>
          </a:xfrm>
          <a:prstGeom prst="round2DiagRect">
            <a:avLst/>
          </a:prstGeom>
          <a:gradFill>
            <a:gsLst>
              <a:gs pos="0">
                <a:schemeClr val="accent4">
                  <a:lumMod val="60000"/>
                  <a:lumOff val="40000"/>
                </a:schemeClr>
              </a:gs>
              <a:gs pos="55000">
                <a:schemeClr val="accent4">
                  <a:lumMod val="40000"/>
                  <a:lumOff val="60000"/>
                </a:schemeClr>
              </a:gs>
              <a:gs pos="100000">
                <a:schemeClr val="accent4">
                  <a:lumMod val="20000"/>
                  <a:lumOff val="80000"/>
                </a:schemeClr>
              </a:gs>
            </a:gsLst>
          </a:gradFill>
          <a:ln>
            <a:solidFill>
              <a:schemeClr val="accent4"/>
            </a:solidFill>
          </a:ln>
          <a:effectLst>
            <a:outerShdw blurRad="39000" dist="241300" dir="1440000" rotWithShape="0">
              <a:schemeClr val="accent4">
                <a:lumMod val="75000"/>
                <a:alpha val="38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BIOLOGY</a:t>
            </a:r>
            <a:endParaRPr lang="en-US" sz="1200" b="1" dirty="0">
              <a:solidFill>
                <a:srgbClr val="000000"/>
              </a:solidFill>
            </a:endParaRPr>
          </a:p>
        </p:txBody>
      </p:sp>
      <p:sp>
        <p:nvSpPr>
          <p:cNvPr id="55" name="Round Diagonal Corner Rectangle 54"/>
          <p:cNvSpPr/>
          <p:nvPr/>
        </p:nvSpPr>
        <p:spPr>
          <a:xfrm>
            <a:off x="188926" y="2133600"/>
            <a:ext cx="1487474" cy="685800"/>
          </a:xfrm>
          <a:prstGeom prst="round2DiagRect">
            <a:avLst/>
          </a:prstGeom>
          <a:gradFill>
            <a:gsLst>
              <a:gs pos="0">
                <a:schemeClr val="accent4">
                  <a:lumMod val="60000"/>
                  <a:lumOff val="40000"/>
                </a:schemeClr>
              </a:gs>
              <a:gs pos="55000">
                <a:schemeClr val="accent4">
                  <a:lumMod val="40000"/>
                  <a:lumOff val="60000"/>
                </a:schemeClr>
              </a:gs>
              <a:gs pos="100000">
                <a:schemeClr val="accent4">
                  <a:lumMod val="20000"/>
                  <a:lumOff val="80000"/>
                </a:schemeClr>
              </a:gs>
            </a:gsLst>
          </a:gradFill>
          <a:ln>
            <a:solidFill>
              <a:schemeClr val="accent4"/>
            </a:solidFill>
          </a:ln>
          <a:effectLst>
            <a:outerShdw blurRad="39000" dist="241300" dir="1440000" rotWithShape="0">
              <a:schemeClr val="accent4">
                <a:lumMod val="75000"/>
                <a:alpha val="38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ENVIRONMENTAL SCIENCE</a:t>
            </a:r>
            <a:endParaRPr lang="en-US" sz="1200" b="1" dirty="0">
              <a:solidFill>
                <a:srgbClr val="000000"/>
              </a:solidFill>
            </a:endParaRPr>
          </a:p>
        </p:txBody>
      </p:sp>
      <p:sp>
        <p:nvSpPr>
          <p:cNvPr id="57" name="Snip Diagonal Corner Rectangle 56"/>
          <p:cNvSpPr/>
          <p:nvPr/>
        </p:nvSpPr>
        <p:spPr>
          <a:xfrm>
            <a:off x="6248400" y="4343400"/>
            <a:ext cx="1295400" cy="1066800"/>
          </a:xfrm>
          <a:prstGeom prst="snip2DiagRect">
            <a:avLst/>
          </a:prstGeom>
          <a:gradFill flip="none" rotWithShape="1">
            <a:gsLst>
              <a:gs pos="0">
                <a:schemeClr val="accent3">
                  <a:lumMod val="75000"/>
                </a:schemeClr>
              </a:gs>
              <a:gs pos="55000">
                <a:schemeClr val="accent3">
                  <a:lumMod val="60000"/>
                  <a:lumOff val="40000"/>
                </a:schemeClr>
              </a:gs>
              <a:gs pos="100000">
                <a:schemeClr val="bg1"/>
              </a:gs>
            </a:gsLst>
            <a:path path="shape">
              <a:fillToRect l="50000" t="50000" r="50000" b="50000"/>
            </a:path>
            <a:tileRect/>
          </a:gradFill>
          <a:ln>
            <a:solidFill>
              <a:schemeClr val="accent3">
                <a:lumMod val="75000"/>
              </a:schemeClr>
            </a:solidFill>
          </a:ln>
          <a:effectLst>
            <a:glow rad="101600">
              <a:schemeClr val="accent3">
                <a:lumMod val="60000"/>
                <a:lumOff val="40000"/>
                <a:alpha val="75000"/>
              </a:schemeClr>
            </a:glow>
            <a:outerShdw blurRad="39000" dist="25400" dir="5400000" rotWithShape="0">
              <a:srgbClr val="000000">
                <a:alpha val="38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Stat/</a:t>
            </a:r>
            <a:r>
              <a:rPr lang="en-US" sz="1200" b="1" dirty="0" err="1" smtClean="0">
                <a:solidFill>
                  <a:srgbClr val="000000"/>
                </a:solidFill>
              </a:rPr>
              <a:t>Csci</a:t>
            </a:r>
            <a:r>
              <a:rPr lang="en-US" sz="1200" b="1" dirty="0" smtClean="0">
                <a:solidFill>
                  <a:srgbClr val="000000"/>
                </a:solidFill>
              </a:rPr>
              <a:t> 4xxx</a:t>
            </a:r>
          </a:p>
          <a:p>
            <a:pPr algn="ctr"/>
            <a:r>
              <a:rPr lang="en-US" sz="1200" b="1" dirty="0" smtClean="0">
                <a:solidFill>
                  <a:srgbClr val="000000"/>
                </a:solidFill>
              </a:rPr>
              <a:t>Advanced Data Science/Informatics</a:t>
            </a:r>
            <a:endParaRPr lang="en-US" sz="1200" b="1" dirty="0">
              <a:solidFill>
                <a:srgbClr val="000000"/>
              </a:solidFill>
            </a:endParaRPr>
          </a:p>
        </p:txBody>
      </p:sp>
    </p:spTree>
    <p:extLst>
      <p:ext uri="{BB962C8B-B14F-4D97-AF65-F5344CB8AC3E}">
        <p14:creationId xmlns:p14="http://schemas.microsoft.com/office/powerpoint/2010/main" val="24354953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91400" y="1447800"/>
            <a:ext cx="1600200" cy="5105400"/>
          </a:xfrm>
          <a:prstGeom prst="rect">
            <a:avLst/>
          </a:prstGeom>
          <a:gradFill flip="none" rotWithShape="1">
            <a:gsLst>
              <a:gs pos="0">
                <a:schemeClr val="accent1">
                  <a:shade val="47500"/>
                  <a:satMod val="137000"/>
                </a:schemeClr>
              </a:gs>
              <a:gs pos="55000">
                <a:schemeClr val="accent1">
                  <a:shade val="69000"/>
                  <a:satMod val="137000"/>
                </a:schemeClr>
              </a:gs>
              <a:gs pos="100000">
                <a:srgbClr val="FFFF00"/>
              </a:gs>
            </a:gsLst>
            <a:path path="rect">
              <a:fillToRect l="100000" t="100000"/>
            </a:path>
            <a:tileRect r="-100000" b="-100000"/>
          </a:gradFill>
          <a:ln>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Line 15"/>
          <p:cNvSpPr>
            <a:spLocks noChangeShapeType="1"/>
          </p:cNvSpPr>
          <p:nvPr/>
        </p:nvSpPr>
        <p:spPr bwMode="auto">
          <a:xfrm>
            <a:off x="40386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7" name="Line 15"/>
          <p:cNvSpPr>
            <a:spLocks noChangeShapeType="1"/>
          </p:cNvSpPr>
          <p:nvPr/>
        </p:nvSpPr>
        <p:spPr bwMode="auto">
          <a:xfrm>
            <a:off x="25146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 name="Footer Placeholder 3"/>
          <p:cNvSpPr>
            <a:spLocks noGrp="1"/>
          </p:cNvSpPr>
          <p:nvPr>
            <p:ph type="ftr" sz="quarter" idx="11"/>
          </p:nvPr>
        </p:nvSpPr>
        <p:spPr>
          <a:xfrm>
            <a:off x="2665413" y="6477000"/>
            <a:ext cx="5508625" cy="274638"/>
          </a:xfrm>
        </p:spPr>
        <p:txBody>
          <a:bodyPr/>
          <a:lstStyle/>
          <a:p>
            <a:pPr>
              <a:defRPr/>
            </a:pPr>
            <a:endParaRPr lang="en-US" dirty="0" smtClean="0"/>
          </a:p>
          <a:p>
            <a:pPr>
              <a:defRPr/>
            </a:pPr>
            <a:endParaRPr lang="en-US" dirty="0"/>
          </a:p>
        </p:txBody>
      </p:sp>
      <p:sp>
        <p:nvSpPr>
          <p:cNvPr id="33794" name="AutoShape 2"/>
          <p:cNvSpPr>
            <a:spLocks noChangeArrowheads="1"/>
          </p:cNvSpPr>
          <p:nvPr/>
        </p:nvSpPr>
        <p:spPr bwMode="auto">
          <a:xfrm>
            <a:off x="762000" y="238125"/>
            <a:ext cx="1476375" cy="914400"/>
          </a:xfrm>
          <a:prstGeom prst="roundRect">
            <a:avLst>
              <a:gd name="adj" fmla="val 16667"/>
            </a:avLst>
          </a:prstGeom>
          <a:gradFill rotWithShape="0">
            <a:gsLst>
              <a:gs pos="0">
                <a:schemeClr val="accent6">
                  <a:lumMod val="50000"/>
                </a:schemeClr>
              </a:gs>
              <a:gs pos="100000">
                <a:schemeClr val="bg1"/>
              </a:gs>
              <a:gs pos="50000">
                <a:schemeClr val="accent3">
                  <a:lumMod val="75000"/>
                </a:schemeClr>
              </a:gs>
            </a:gsLst>
            <a:lin ang="5400000" scaled="1"/>
          </a:gradFill>
          <a:ln w="19050">
            <a:gradFill flip="none" rotWithShape="1">
              <a:gsLst>
                <a:gs pos="0">
                  <a:schemeClr val="accent6">
                    <a:lumMod val="50000"/>
                  </a:schemeClr>
                </a:gs>
                <a:gs pos="100000">
                  <a:srgbClr val="FFFFFF"/>
                </a:gs>
                <a:gs pos="50000">
                  <a:schemeClr val="accent3">
                    <a:lumMod val="75000"/>
                  </a:schemeClr>
                </a:gs>
              </a:gsLst>
              <a:lin ang="0" scaled="1"/>
              <a:tileRect/>
            </a:gra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1601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Introduction to Statistics</a:t>
            </a:r>
          </a:p>
        </p:txBody>
      </p:sp>
      <p:sp>
        <p:nvSpPr>
          <p:cNvPr id="33795" name="AutoShape 3"/>
          <p:cNvSpPr>
            <a:spLocks noChangeArrowheads="1"/>
          </p:cNvSpPr>
          <p:nvPr/>
        </p:nvSpPr>
        <p:spPr bwMode="auto">
          <a:xfrm>
            <a:off x="2476500" y="2381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2601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Statistical Methods</a:t>
            </a:r>
          </a:p>
        </p:txBody>
      </p:sp>
      <p:sp>
        <p:nvSpPr>
          <p:cNvPr id="33796" name="AutoShape 4"/>
          <p:cNvSpPr>
            <a:spLocks noChangeArrowheads="1"/>
          </p:cNvSpPr>
          <p:nvPr/>
        </p:nvSpPr>
        <p:spPr bwMode="auto">
          <a:xfrm>
            <a:off x="2476500" y="16097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Stat/Math 2501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Probability &amp; Stochastic Processes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797" name="AutoShape 5"/>
          <p:cNvSpPr>
            <a:spLocks noChangeArrowheads="1"/>
          </p:cNvSpPr>
          <p:nvPr/>
        </p:nvSpPr>
        <p:spPr bwMode="auto">
          <a:xfrm>
            <a:off x="4191000" y="16097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2611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Mathematical 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3798" name="AutoShape 6"/>
          <p:cNvSpPr>
            <a:spLocks noChangeArrowheads="1"/>
          </p:cNvSpPr>
          <p:nvPr/>
        </p:nvSpPr>
        <p:spPr bwMode="auto">
          <a:xfrm>
            <a:off x="2476500" y="2981325"/>
            <a:ext cx="1476375" cy="914400"/>
          </a:xfrm>
          <a:prstGeom prst="roundRect">
            <a:avLst>
              <a:gd name="adj" fmla="val 16667"/>
            </a:avLst>
          </a:prstGeom>
          <a:gradFill rotWithShape="0">
            <a:gsLst>
              <a:gs pos="0">
                <a:schemeClr val="accent6">
                  <a:lumMod val="50000"/>
                </a:schemeClr>
              </a:gs>
              <a:gs pos="100000">
                <a:schemeClr val="bg1"/>
              </a:gs>
              <a:gs pos="50000">
                <a:schemeClr val="accent3">
                  <a:lumMod val="75000"/>
                </a:schemeClr>
              </a:gs>
            </a:gsLst>
            <a:lin ang="5400000" scaled="1"/>
          </a:gradFill>
          <a:ln w="19050">
            <a:gradFill flip="none" rotWithShape="1">
              <a:gsLst>
                <a:gs pos="0">
                  <a:schemeClr val="accent6">
                    <a:lumMod val="50000"/>
                  </a:schemeClr>
                </a:gs>
                <a:gs pos="100000">
                  <a:srgbClr val="FFFFFF"/>
                </a:gs>
                <a:gs pos="50000">
                  <a:schemeClr val="accent3">
                    <a:lumMod val="75000"/>
                  </a:schemeClr>
                </a:gs>
              </a:gsLst>
              <a:lin ang="0" scaled="1"/>
              <a:tileRect/>
            </a:gra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Data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799" name="AutoShape 7"/>
          <p:cNvSpPr>
            <a:spLocks noChangeArrowheads="1"/>
          </p:cNvSpPr>
          <p:nvPr/>
        </p:nvSpPr>
        <p:spPr bwMode="auto">
          <a:xfrm>
            <a:off x="1676400" y="4343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Multivariate Statistical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0" name="AutoShape 8"/>
          <p:cNvSpPr>
            <a:spLocks noChangeArrowheads="1"/>
          </p:cNvSpPr>
          <p:nvPr/>
        </p:nvSpPr>
        <p:spPr bwMode="auto">
          <a:xfrm>
            <a:off x="3200400" y="4343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Biostatistics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1" name="AutoShape 9"/>
          <p:cNvSpPr>
            <a:spLocks noChangeArrowheads="1"/>
          </p:cNvSpPr>
          <p:nvPr/>
        </p:nvSpPr>
        <p:spPr bwMode="auto">
          <a:xfrm>
            <a:off x="7467600" y="1524000"/>
            <a:ext cx="1476375" cy="914400"/>
          </a:xfrm>
          <a:prstGeom prst="roundRect">
            <a:avLst>
              <a:gd name="adj" fmla="val 16667"/>
            </a:avLst>
          </a:prstGeom>
          <a:gradFill rotWithShape="0">
            <a:gsLst>
              <a:gs pos="0">
                <a:schemeClr val="accent4">
                  <a:lumMod val="50000"/>
                </a:schemeClr>
              </a:gs>
              <a:gs pos="100000">
                <a:schemeClr val="bg1"/>
              </a:gs>
              <a:gs pos="50000">
                <a:schemeClr val="accent4">
                  <a:lumMod val="60000"/>
                  <a:lumOff val="40000"/>
                </a:schemeClr>
              </a:gs>
            </a:gsLst>
            <a:lin ang="5400000" scaled="1"/>
          </a:gradFill>
          <a:ln w="19050">
            <a:solidFill>
              <a:schemeClr val="accent4">
                <a:lumMod val="50000"/>
              </a:schemeClr>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4611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Statistical </a:t>
            </a:r>
            <a:r>
              <a:rPr kumimoji="0" lang="en-US" sz="1200" b="1" i="0" u="none" strike="noStrike" cap="none" normalizeH="0" baseline="0" dirty="0" smtClean="0">
                <a:ln>
                  <a:noFill/>
                </a:ln>
                <a:solidFill>
                  <a:srgbClr val="FFFFFF"/>
                </a:solidFill>
                <a:effectLst/>
                <a:latin typeface="Cambria" charset="0"/>
                <a:ea typeface="Times New Roman" charset="0"/>
              </a:rPr>
              <a:t>Consulting</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3802" name="AutoShape 10"/>
          <p:cNvSpPr>
            <a:spLocks noChangeArrowheads="1"/>
          </p:cNvSpPr>
          <p:nvPr/>
        </p:nvSpPr>
        <p:spPr bwMode="auto">
          <a:xfrm>
            <a:off x="7467600" y="5486400"/>
            <a:ext cx="1476375" cy="914400"/>
          </a:xfrm>
          <a:prstGeom prst="roundRect">
            <a:avLst>
              <a:gd name="adj" fmla="val 16667"/>
            </a:avLst>
          </a:prstGeom>
          <a:gradFill rotWithShape="0">
            <a:gsLst>
              <a:gs pos="0">
                <a:schemeClr val="accent4">
                  <a:lumMod val="50000"/>
                </a:schemeClr>
              </a:gs>
              <a:gs pos="100000">
                <a:schemeClr val="bg1"/>
              </a:gs>
              <a:gs pos="50000">
                <a:schemeClr val="accent4">
                  <a:lumMod val="60000"/>
                  <a:lumOff val="40000"/>
                </a:schemeClr>
              </a:gs>
            </a:gsLst>
            <a:lin ang="5400000" scaled="1"/>
          </a:gradFill>
          <a:ln w="19050">
            <a:solidFill>
              <a:schemeClr val="accent4">
                <a:lumMod val="50000"/>
              </a:schemeClr>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465X</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Topics in 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3" name="AutoShape 11"/>
          <p:cNvSpPr>
            <a:spLocks noChangeArrowheads="1"/>
          </p:cNvSpPr>
          <p:nvPr/>
        </p:nvSpPr>
        <p:spPr bwMode="auto">
          <a:xfrm>
            <a:off x="3200400" y="54102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4911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Senior Seminar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4" name="Rectangle 12"/>
          <p:cNvSpPr>
            <a:spLocks noChangeArrowheads="1"/>
          </p:cNvSpPr>
          <p:nvPr/>
        </p:nvSpPr>
        <p:spPr bwMode="auto">
          <a:xfrm>
            <a:off x="6324600" y="152401"/>
            <a:ext cx="2628900" cy="457200"/>
          </a:xfrm>
          <a:prstGeom prst="rect">
            <a:avLst/>
          </a:prstGeom>
          <a:gradFill flip="none" rotWithShape="1">
            <a:gsLst>
              <a:gs pos="0">
                <a:schemeClr val="accent1">
                  <a:lumMod val="40000"/>
                  <a:lumOff val="60000"/>
                </a:schemeClr>
              </a:gs>
              <a:gs pos="100000">
                <a:srgbClr val="FFFFFF"/>
              </a:gs>
            </a:gsLst>
            <a:path path="circle">
              <a:fillToRect l="100000" t="100000"/>
            </a:path>
            <a:tileRect r="-100000" b="-100000"/>
          </a:gradFill>
          <a:ln w="19050">
            <a:solidFill>
              <a:schemeClr val="accent1">
                <a:lumMod val="50000"/>
              </a:schemeClr>
            </a:solidFill>
            <a:miter lim="800000"/>
            <a:headEnd/>
            <a:tailEnd/>
          </a:ln>
          <a:effectLst>
            <a:outerShdw blurRad="50800" dist="203200" dir="2700000" algn="tl" rotWithShape="0">
              <a:schemeClr val="accent1">
                <a:lumMod val="75000"/>
                <a:alpha val="43000"/>
              </a:scheme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mbria" charset="0"/>
                <a:ea typeface="Times New Roman" charset="0"/>
              </a:rPr>
              <a:t>UMM Statistics Curriculum</a:t>
            </a:r>
          </a:p>
        </p:txBody>
      </p:sp>
      <p:sp>
        <p:nvSpPr>
          <p:cNvPr id="33805" name="Line 13"/>
          <p:cNvSpPr>
            <a:spLocks noChangeShapeType="1"/>
          </p:cNvSpPr>
          <p:nvPr/>
        </p:nvSpPr>
        <p:spPr bwMode="auto">
          <a:xfrm>
            <a:off x="3200400" y="1143000"/>
            <a:ext cx="0" cy="4572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6" name="Line 14"/>
          <p:cNvSpPr>
            <a:spLocks noChangeShapeType="1"/>
          </p:cNvSpPr>
          <p:nvPr/>
        </p:nvSpPr>
        <p:spPr bwMode="auto">
          <a:xfrm flipV="1">
            <a:off x="3962400" y="2057400"/>
            <a:ext cx="2286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7" name="Line 15"/>
          <p:cNvSpPr>
            <a:spLocks noChangeShapeType="1"/>
          </p:cNvSpPr>
          <p:nvPr/>
        </p:nvSpPr>
        <p:spPr bwMode="auto">
          <a:xfrm>
            <a:off x="9144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8" name="Line 16"/>
          <p:cNvSpPr>
            <a:spLocks noChangeShapeType="1"/>
          </p:cNvSpPr>
          <p:nvPr/>
        </p:nvSpPr>
        <p:spPr bwMode="auto">
          <a:xfrm>
            <a:off x="4876800" y="2552700"/>
            <a:ext cx="0" cy="8763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9" name="Line 17"/>
          <p:cNvSpPr>
            <a:spLocks noChangeShapeType="1"/>
          </p:cNvSpPr>
          <p:nvPr/>
        </p:nvSpPr>
        <p:spPr bwMode="auto">
          <a:xfrm flipH="1">
            <a:off x="3962400" y="3429000"/>
            <a:ext cx="9144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1" name="Line 19"/>
          <p:cNvSpPr>
            <a:spLocks noChangeShapeType="1"/>
          </p:cNvSpPr>
          <p:nvPr/>
        </p:nvSpPr>
        <p:spPr bwMode="auto">
          <a:xfrm>
            <a:off x="914400" y="4038600"/>
            <a:ext cx="64770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5" name="Line 23"/>
          <p:cNvSpPr>
            <a:spLocks noChangeShapeType="1"/>
          </p:cNvSpPr>
          <p:nvPr/>
        </p:nvSpPr>
        <p:spPr bwMode="auto">
          <a:xfrm flipH="1">
            <a:off x="2971800" y="1143000"/>
            <a:ext cx="0" cy="381000"/>
          </a:xfrm>
          <a:prstGeom prst="line">
            <a:avLst/>
          </a:prstGeom>
          <a:noFill/>
          <a:ln w="444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6" name="Line 24"/>
          <p:cNvSpPr>
            <a:spLocks noChangeShapeType="1"/>
          </p:cNvSpPr>
          <p:nvPr/>
        </p:nvSpPr>
        <p:spPr bwMode="auto">
          <a:xfrm flipH="1">
            <a:off x="1219200" y="1495425"/>
            <a:ext cx="1714500" cy="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7" name="Line 25"/>
          <p:cNvSpPr>
            <a:spLocks noChangeShapeType="1"/>
          </p:cNvSpPr>
          <p:nvPr/>
        </p:nvSpPr>
        <p:spPr bwMode="auto">
          <a:xfrm>
            <a:off x="1219200" y="1143001"/>
            <a:ext cx="0" cy="228600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8" name="Line 26"/>
          <p:cNvSpPr>
            <a:spLocks noChangeShapeType="1"/>
          </p:cNvSpPr>
          <p:nvPr/>
        </p:nvSpPr>
        <p:spPr bwMode="auto">
          <a:xfrm>
            <a:off x="1219200" y="3429000"/>
            <a:ext cx="1257300" cy="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9" name="Line 27"/>
          <p:cNvSpPr>
            <a:spLocks noChangeShapeType="1"/>
          </p:cNvSpPr>
          <p:nvPr/>
        </p:nvSpPr>
        <p:spPr bwMode="auto">
          <a:xfrm>
            <a:off x="1676400" y="1143000"/>
            <a:ext cx="0" cy="9144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0" name="Line 28"/>
          <p:cNvSpPr>
            <a:spLocks noChangeShapeType="1"/>
          </p:cNvSpPr>
          <p:nvPr/>
        </p:nvSpPr>
        <p:spPr bwMode="auto">
          <a:xfrm>
            <a:off x="1676400" y="2057400"/>
            <a:ext cx="8001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1" name="Line 29"/>
          <p:cNvSpPr>
            <a:spLocks noChangeShapeType="1"/>
          </p:cNvSpPr>
          <p:nvPr/>
        </p:nvSpPr>
        <p:spPr bwMode="auto">
          <a:xfrm>
            <a:off x="8382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3" name="Line 31"/>
          <p:cNvSpPr>
            <a:spLocks noChangeShapeType="1"/>
          </p:cNvSpPr>
          <p:nvPr/>
        </p:nvSpPr>
        <p:spPr bwMode="auto">
          <a:xfrm>
            <a:off x="838200" y="4114800"/>
            <a:ext cx="6553200" cy="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7" name="Line 35"/>
          <p:cNvSpPr>
            <a:spLocks noChangeShapeType="1"/>
          </p:cNvSpPr>
          <p:nvPr/>
        </p:nvSpPr>
        <p:spPr bwMode="auto">
          <a:xfrm>
            <a:off x="5105400" y="2514600"/>
            <a:ext cx="0" cy="838200"/>
          </a:xfrm>
          <a:prstGeom prst="line">
            <a:avLst/>
          </a:prstGeom>
          <a:noFill/>
          <a:ln w="44450">
            <a:solidFill>
              <a:srgbClr val="FF66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8" name="Line 36"/>
          <p:cNvSpPr>
            <a:spLocks noChangeShapeType="1"/>
          </p:cNvSpPr>
          <p:nvPr/>
        </p:nvSpPr>
        <p:spPr bwMode="auto">
          <a:xfrm flipH="1">
            <a:off x="3962400" y="3352800"/>
            <a:ext cx="1143000" cy="0"/>
          </a:xfrm>
          <a:prstGeom prst="line">
            <a:avLst/>
          </a:prstGeom>
          <a:noFill/>
          <a:ln w="44450">
            <a:solidFill>
              <a:srgbClr val="FF66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8" name="AutoShape 10"/>
          <p:cNvSpPr>
            <a:spLocks noChangeArrowheads="1"/>
          </p:cNvSpPr>
          <p:nvPr/>
        </p:nvSpPr>
        <p:spPr bwMode="auto">
          <a:xfrm>
            <a:off x="152400" y="4343400"/>
            <a:ext cx="1476375" cy="914400"/>
          </a:xfrm>
          <a:prstGeom prst="roundRect">
            <a:avLst>
              <a:gd name="adj" fmla="val 16667"/>
            </a:avLst>
          </a:prstGeom>
          <a:gradFill rotWithShape="0">
            <a:gsLst>
              <a:gs pos="0">
                <a:schemeClr val="accent6">
                  <a:lumMod val="50000"/>
                </a:schemeClr>
              </a:gs>
              <a:gs pos="100000">
                <a:schemeClr val="bg1"/>
              </a:gs>
              <a:gs pos="50000">
                <a:schemeClr val="accent3">
                  <a:lumMod val="75000"/>
                </a:schemeClr>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Stat</a:t>
            </a:r>
            <a:r>
              <a:rPr kumimoji="0" lang="en-US" sz="1200" b="1" i="0" u="none" strike="noStrike" cap="none" normalizeH="0" dirty="0" smtClean="0">
                <a:ln>
                  <a:noFill/>
                </a:ln>
                <a:solidFill>
                  <a:srgbClr val="FFFFFF"/>
                </a:solidFill>
                <a:effectLst/>
                <a:latin typeface="Cambria" charset="0"/>
                <a:ea typeface="Times New Roman" charset="0"/>
              </a:rPr>
              <a:t> 3501</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baseline="0" dirty="0" smtClean="0">
                <a:solidFill>
                  <a:srgbClr val="FFFFFF"/>
                </a:solidFill>
                <a:latin typeface="Cambria" charset="0"/>
                <a:ea typeface="Times New Roman" charset="0"/>
              </a:rPr>
              <a:t>Survey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dirty="0" smtClean="0">
                <a:ln>
                  <a:noFill/>
                </a:ln>
                <a:solidFill>
                  <a:srgbClr val="FFFFFF"/>
                </a:solidFill>
                <a:effectLst/>
                <a:latin typeface="Cambria" charset="0"/>
                <a:ea typeface="Times New Roman" charset="0"/>
              </a:rPr>
              <a:t>Sampling</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9" name="AutoShape 10"/>
          <p:cNvSpPr>
            <a:spLocks noChangeArrowheads="1"/>
          </p:cNvSpPr>
          <p:nvPr/>
        </p:nvSpPr>
        <p:spPr bwMode="auto">
          <a:xfrm>
            <a:off x="4724400" y="4343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4681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Introduction to Time Series Analysis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0" name="AutoShape 9"/>
          <p:cNvSpPr>
            <a:spLocks noChangeArrowheads="1"/>
          </p:cNvSpPr>
          <p:nvPr/>
        </p:nvSpPr>
        <p:spPr bwMode="auto">
          <a:xfrm>
            <a:off x="7467600" y="2514600"/>
            <a:ext cx="1476375" cy="914400"/>
          </a:xfrm>
          <a:prstGeom prst="roundRect">
            <a:avLst>
              <a:gd name="adj" fmla="val 16667"/>
            </a:avLst>
          </a:prstGeom>
          <a:gradFill rotWithShape="0">
            <a:gsLst>
              <a:gs pos="0">
                <a:schemeClr val="accent4">
                  <a:lumMod val="50000"/>
                </a:schemeClr>
              </a:gs>
              <a:gs pos="100000">
                <a:schemeClr val="bg1"/>
              </a:gs>
              <a:gs pos="50000">
                <a:schemeClr val="accent4">
                  <a:lumMod val="60000"/>
                  <a:lumOff val="40000"/>
                </a:schemeClr>
              </a:gs>
            </a:gsLst>
            <a:lin ang="5400000" scaled="1"/>
          </a:gradFill>
          <a:ln w="19050">
            <a:solidFill>
              <a:schemeClr val="accent4">
                <a:lumMod val="50000"/>
              </a:schemeClr>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Stat 4631</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Cambria" charset="0"/>
                <a:ea typeface="Times New Roman" charset="0"/>
              </a:rPr>
              <a:t>Design and Analysis of Experiments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1" name="AutoShape 9"/>
          <p:cNvSpPr>
            <a:spLocks noChangeArrowheads="1"/>
          </p:cNvSpPr>
          <p:nvPr/>
        </p:nvSpPr>
        <p:spPr bwMode="auto">
          <a:xfrm>
            <a:off x="7467600" y="3505200"/>
            <a:ext cx="1476375" cy="914400"/>
          </a:xfrm>
          <a:prstGeom prst="roundRect">
            <a:avLst>
              <a:gd name="adj" fmla="val 16667"/>
            </a:avLst>
          </a:prstGeom>
          <a:gradFill rotWithShape="0">
            <a:gsLst>
              <a:gs pos="0">
                <a:schemeClr val="accent4">
                  <a:lumMod val="50000"/>
                </a:schemeClr>
              </a:gs>
              <a:gs pos="100000">
                <a:schemeClr val="bg1"/>
              </a:gs>
              <a:gs pos="50000">
                <a:schemeClr val="accent4">
                  <a:lumMod val="60000"/>
                  <a:lumOff val="40000"/>
                </a:schemeClr>
              </a:gs>
            </a:gsLst>
            <a:lin ang="5400000" scaled="1"/>
          </a:gradFill>
          <a:ln w="19050">
            <a:solidFill>
              <a:schemeClr val="accent4">
                <a:lumMod val="50000"/>
              </a:schemeClr>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4651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Applied Nonparametric Statistics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2" name="AutoShape 9"/>
          <p:cNvSpPr>
            <a:spLocks noChangeArrowheads="1"/>
          </p:cNvSpPr>
          <p:nvPr/>
        </p:nvSpPr>
        <p:spPr bwMode="auto">
          <a:xfrm>
            <a:off x="7467600" y="4495800"/>
            <a:ext cx="1476375" cy="914400"/>
          </a:xfrm>
          <a:prstGeom prst="roundRect">
            <a:avLst>
              <a:gd name="adj" fmla="val 16667"/>
            </a:avLst>
          </a:prstGeom>
          <a:gradFill rotWithShape="0">
            <a:gsLst>
              <a:gs pos="0">
                <a:schemeClr val="accent6">
                  <a:lumMod val="50000"/>
                </a:schemeClr>
              </a:gs>
              <a:gs pos="100000">
                <a:schemeClr val="bg1"/>
              </a:gs>
              <a:gs pos="50000">
                <a:schemeClr val="accent3">
                  <a:lumMod val="75000"/>
                </a:schemeClr>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4671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Statistical Computing</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2" name="TextBox 1"/>
          <p:cNvSpPr txBox="1"/>
          <p:nvPr/>
        </p:nvSpPr>
        <p:spPr>
          <a:xfrm>
            <a:off x="1905000" y="6477000"/>
            <a:ext cx="5638800" cy="276999"/>
          </a:xfrm>
          <a:prstGeom prst="rect">
            <a:avLst/>
          </a:prstGeom>
          <a:noFill/>
        </p:spPr>
        <p:txBody>
          <a:bodyPr wrap="square" rtlCol="0">
            <a:spAutoFit/>
          </a:bodyPr>
          <a:lstStyle/>
          <a:p>
            <a:r>
              <a:rPr lang="en-US" sz="1200" b="1" dirty="0" smtClean="0"/>
              <a:t>Figure C.3. </a:t>
            </a:r>
            <a:r>
              <a:rPr lang="en-US" sz="1200" dirty="0" smtClean="0"/>
              <a:t>Course offerings’ schedule</a:t>
            </a:r>
            <a:endParaRPr lang="en-US" sz="1200" b="1" dirty="0"/>
          </a:p>
        </p:txBody>
      </p:sp>
      <p:sp>
        <p:nvSpPr>
          <p:cNvPr id="44" name="Line 29"/>
          <p:cNvSpPr>
            <a:spLocks noChangeShapeType="1"/>
          </p:cNvSpPr>
          <p:nvPr/>
        </p:nvSpPr>
        <p:spPr bwMode="auto">
          <a:xfrm>
            <a:off x="2438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5" name="Line 29"/>
          <p:cNvSpPr>
            <a:spLocks noChangeShapeType="1"/>
          </p:cNvSpPr>
          <p:nvPr/>
        </p:nvSpPr>
        <p:spPr bwMode="auto">
          <a:xfrm>
            <a:off x="5486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6" name="Line 29"/>
          <p:cNvSpPr>
            <a:spLocks noChangeShapeType="1"/>
          </p:cNvSpPr>
          <p:nvPr/>
        </p:nvSpPr>
        <p:spPr bwMode="auto">
          <a:xfrm>
            <a:off x="3962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9" name="Line 15"/>
          <p:cNvSpPr>
            <a:spLocks noChangeShapeType="1"/>
          </p:cNvSpPr>
          <p:nvPr/>
        </p:nvSpPr>
        <p:spPr bwMode="auto">
          <a:xfrm>
            <a:off x="5638800" y="4038600"/>
            <a:ext cx="0" cy="3048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50" name="Line 29"/>
          <p:cNvSpPr>
            <a:spLocks noChangeShapeType="1"/>
          </p:cNvSpPr>
          <p:nvPr/>
        </p:nvSpPr>
        <p:spPr bwMode="auto">
          <a:xfrm>
            <a:off x="3200400" y="38862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51" name="Line 15"/>
          <p:cNvSpPr>
            <a:spLocks noChangeShapeType="1"/>
          </p:cNvSpPr>
          <p:nvPr/>
        </p:nvSpPr>
        <p:spPr bwMode="auto">
          <a:xfrm>
            <a:off x="3276600" y="3886200"/>
            <a:ext cx="0" cy="1524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5" name="Rounded Rectangle 4"/>
          <p:cNvSpPr/>
          <p:nvPr/>
        </p:nvSpPr>
        <p:spPr>
          <a:xfrm>
            <a:off x="6172200" y="838200"/>
            <a:ext cx="533400" cy="152400"/>
          </a:xfrm>
          <a:prstGeom prst="roundRect">
            <a:avLst/>
          </a:prstGeom>
          <a:gradFill>
            <a:gsLst>
              <a:gs pos="0">
                <a:schemeClr val="accent1"/>
              </a:gs>
              <a:gs pos="100000">
                <a:schemeClr val="accent5">
                  <a:lumMod val="7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858000" y="762000"/>
            <a:ext cx="1371600" cy="276999"/>
          </a:xfrm>
          <a:prstGeom prst="rect">
            <a:avLst/>
          </a:prstGeom>
          <a:noFill/>
        </p:spPr>
        <p:txBody>
          <a:bodyPr wrap="square" rtlCol="0">
            <a:spAutoFit/>
          </a:bodyPr>
          <a:lstStyle/>
          <a:p>
            <a:r>
              <a:rPr lang="en-US" sz="1200" dirty="0" smtClean="0"/>
              <a:t>Academic year</a:t>
            </a:r>
            <a:endParaRPr lang="en-US" sz="1200" dirty="0"/>
          </a:p>
        </p:txBody>
      </p:sp>
      <p:sp>
        <p:nvSpPr>
          <p:cNvPr id="56" name="Rounded Rectangle 55"/>
          <p:cNvSpPr/>
          <p:nvPr/>
        </p:nvSpPr>
        <p:spPr>
          <a:xfrm>
            <a:off x="6172200" y="1066800"/>
            <a:ext cx="533400" cy="152400"/>
          </a:xfrm>
          <a:prstGeom prst="roundRect">
            <a:avLst/>
          </a:prstGeom>
          <a:gradFill>
            <a:gsLst>
              <a:gs pos="0">
                <a:schemeClr val="accent3">
                  <a:lumMod val="50000"/>
                </a:schemeClr>
              </a:gs>
              <a:gs pos="55000">
                <a:schemeClr val="accent3">
                  <a:lumMod val="75000"/>
                </a:schemeClr>
              </a:gs>
              <a:gs pos="100000">
                <a:schemeClr val="bg1"/>
              </a:gs>
            </a:gsLst>
          </a:gra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6858000" y="990600"/>
            <a:ext cx="1371600" cy="276999"/>
          </a:xfrm>
          <a:prstGeom prst="rect">
            <a:avLst/>
          </a:prstGeom>
          <a:noFill/>
        </p:spPr>
        <p:txBody>
          <a:bodyPr wrap="square" rtlCol="0">
            <a:spAutoFit/>
          </a:bodyPr>
          <a:lstStyle/>
          <a:p>
            <a:r>
              <a:rPr lang="en-US" sz="1200" dirty="0" smtClean="0"/>
              <a:t>Summer/May term</a:t>
            </a:r>
            <a:endParaRPr lang="en-US" sz="1200" dirty="0"/>
          </a:p>
        </p:txBody>
      </p:sp>
      <p:sp>
        <p:nvSpPr>
          <p:cNvPr id="58" name="Rounded Rectangle 57"/>
          <p:cNvSpPr/>
          <p:nvPr/>
        </p:nvSpPr>
        <p:spPr>
          <a:xfrm>
            <a:off x="6172200" y="1295400"/>
            <a:ext cx="533400" cy="152400"/>
          </a:xfrm>
          <a:prstGeom prst="roundRect">
            <a:avLst/>
          </a:prstGeom>
          <a:gradFill>
            <a:gsLst>
              <a:gs pos="0">
                <a:schemeClr val="accent4">
                  <a:lumMod val="50000"/>
                </a:schemeClr>
              </a:gs>
              <a:gs pos="55000">
                <a:schemeClr val="accent4">
                  <a:lumMod val="60000"/>
                  <a:lumOff val="40000"/>
                </a:schemeClr>
              </a:gs>
              <a:gs pos="100000">
                <a:schemeClr val="bg1"/>
              </a:gs>
            </a:gsLst>
          </a:gra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6858000" y="1247001"/>
            <a:ext cx="2133600" cy="276999"/>
          </a:xfrm>
          <a:prstGeom prst="rect">
            <a:avLst/>
          </a:prstGeom>
          <a:noFill/>
        </p:spPr>
        <p:txBody>
          <a:bodyPr wrap="square" rtlCol="0">
            <a:spAutoFit/>
          </a:bodyPr>
          <a:lstStyle/>
          <a:p>
            <a:r>
              <a:rPr lang="en-US" sz="1200" dirty="0" smtClean="0"/>
              <a:t>On demand (directed study)</a:t>
            </a:r>
            <a:endParaRPr lang="en-US" sz="1200" dirty="0"/>
          </a:p>
        </p:txBody>
      </p:sp>
      <p:sp>
        <p:nvSpPr>
          <p:cNvPr id="61" name="AutoShape 2"/>
          <p:cNvSpPr>
            <a:spLocks noChangeArrowheads="1"/>
          </p:cNvSpPr>
          <p:nvPr/>
        </p:nvSpPr>
        <p:spPr bwMode="auto">
          <a:xfrm>
            <a:off x="914400" y="3905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1601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Introduction to Statistics</a:t>
            </a:r>
          </a:p>
        </p:txBody>
      </p:sp>
      <p:sp>
        <p:nvSpPr>
          <p:cNvPr id="62" name="AutoShape 6"/>
          <p:cNvSpPr>
            <a:spLocks noChangeArrowheads="1"/>
          </p:cNvSpPr>
          <p:nvPr/>
        </p:nvSpPr>
        <p:spPr bwMode="auto">
          <a:xfrm>
            <a:off x="2628900" y="31337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Data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63" name="AutoShape 10"/>
          <p:cNvSpPr>
            <a:spLocks noChangeArrowheads="1"/>
          </p:cNvSpPr>
          <p:nvPr/>
        </p:nvSpPr>
        <p:spPr bwMode="auto">
          <a:xfrm>
            <a:off x="304800" y="44958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Stat</a:t>
            </a:r>
            <a:r>
              <a:rPr kumimoji="0" lang="en-US" sz="1200" b="1" i="0" u="none" strike="noStrike" cap="none" normalizeH="0" dirty="0" smtClean="0">
                <a:ln>
                  <a:noFill/>
                </a:ln>
                <a:solidFill>
                  <a:srgbClr val="FFFFFF"/>
                </a:solidFill>
                <a:effectLst/>
                <a:latin typeface="Cambria" charset="0"/>
                <a:ea typeface="Times New Roman" charset="0"/>
              </a:rPr>
              <a:t> 3501</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baseline="0" dirty="0" smtClean="0">
                <a:solidFill>
                  <a:srgbClr val="FFFFFF"/>
                </a:solidFill>
                <a:latin typeface="Cambria" charset="0"/>
                <a:ea typeface="Times New Roman" charset="0"/>
              </a:rPr>
              <a:t>Survey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dirty="0" smtClean="0">
                <a:ln>
                  <a:noFill/>
                </a:ln>
                <a:solidFill>
                  <a:srgbClr val="FFFFFF"/>
                </a:solidFill>
                <a:effectLst/>
                <a:latin typeface="Cambria" charset="0"/>
                <a:ea typeface="Times New Roman" charset="0"/>
              </a:rPr>
              <a:t>Sampling</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Tree>
    <p:extLst>
      <p:ext uri="{BB962C8B-B14F-4D97-AF65-F5344CB8AC3E}">
        <p14:creationId xmlns:p14="http://schemas.microsoft.com/office/powerpoint/2010/main" val="25740679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91400" y="1447800"/>
            <a:ext cx="1600200" cy="5105400"/>
          </a:xfrm>
          <a:prstGeom prst="rect">
            <a:avLst/>
          </a:prstGeom>
          <a:gradFill flip="none" rotWithShape="1">
            <a:gsLst>
              <a:gs pos="0">
                <a:schemeClr val="accent1">
                  <a:shade val="47500"/>
                  <a:satMod val="137000"/>
                </a:schemeClr>
              </a:gs>
              <a:gs pos="55000">
                <a:schemeClr val="accent1">
                  <a:shade val="69000"/>
                  <a:satMod val="137000"/>
                </a:schemeClr>
              </a:gs>
              <a:gs pos="100000">
                <a:srgbClr val="FFFF00"/>
              </a:gs>
            </a:gsLst>
            <a:path path="rect">
              <a:fillToRect l="100000" t="100000"/>
            </a:path>
            <a:tileRect r="-100000" b="-100000"/>
          </a:gradFill>
          <a:ln>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Line 15"/>
          <p:cNvSpPr>
            <a:spLocks noChangeShapeType="1"/>
          </p:cNvSpPr>
          <p:nvPr/>
        </p:nvSpPr>
        <p:spPr bwMode="auto">
          <a:xfrm>
            <a:off x="40386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7" name="Line 15"/>
          <p:cNvSpPr>
            <a:spLocks noChangeShapeType="1"/>
          </p:cNvSpPr>
          <p:nvPr/>
        </p:nvSpPr>
        <p:spPr bwMode="auto">
          <a:xfrm>
            <a:off x="25146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 name="Footer Placeholder 3"/>
          <p:cNvSpPr>
            <a:spLocks noGrp="1"/>
          </p:cNvSpPr>
          <p:nvPr>
            <p:ph type="ftr" sz="quarter" idx="11"/>
          </p:nvPr>
        </p:nvSpPr>
        <p:spPr>
          <a:xfrm>
            <a:off x="2665413" y="6477000"/>
            <a:ext cx="5508625" cy="274638"/>
          </a:xfrm>
        </p:spPr>
        <p:txBody>
          <a:bodyPr/>
          <a:lstStyle/>
          <a:p>
            <a:pPr>
              <a:defRPr/>
            </a:pPr>
            <a:endParaRPr lang="en-US" dirty="0" smtClean="0"/>
          </a:p>
          <a:p>
            <a:pPr>
              <a:defRPr/>
            </a:pPr>
            <a:endParaRPr lang="en-US" dirty="0"/>
          </a:p>
        </p:txBody>
      </p:sp>
      <p:sp>
        <p:nvSpPr>
          <p:cNvPr id="33794" name="AutoShape 2"/>
          <p:cNvSpPr>
            <a:spLocks noChangeArrowheads="1"/>
          </p:cNvSpPr>
          <p:nvPr/>
        </p:nvSpPr>
        <p:spPr bwMode="auto">
          <a:xfrm>
            <a:off x="762000" y="238125"/>
            <a:ext cx="1476375" cy="914400"/>
          </a:xfrm>
          <a:prstGeom prst="roundRect">
            <a:avLst>
              <a:gd name="adj" fmla="val 16667"/>
            </a:avLst>
          </a:prstGeom>
          <a:gradFill rotWithShape="0">
            <a:gsLst>
              <a:gs pos="0">
                <a:schemeClr val="accent6">
                  <a:lumMod val="50000"/>
                </a:schemeClr>
              </a:gs>
              <a:gs pos="100000">
                <a:schemeClr val="bg1"/>
              </a:gs>
              <a:gs pos="50000">
                <a:schemeClr val="accent3">
                  <a:lumMod val="75000"/>
                </a:schemeClr>
              </a:gs>
            </a:gsLst>
            <a:lin ang="5400000" scaled="1"/>
          </a:gradFill>
          <a:ln w="19050">
            <a:gradFill flip="none" rotWithShape="1">
              <a:gsLst>
                <a:gs pos="0">
                  <a:schemeClr val="accent6">
                    <a:lumMod val="50000"/>
                  </a:schemeClr>
                </a:gs>
                <a:gs pos="100000">
                  <a:srgbClr val="FFFFFF"/>
                </a:gs>
                <a:gs pos="50000">
                  <a:schemeClr val="accent3">
                    <a:lumMod val="75000"/>
                  </a:schemeClr>
                </a:gs>
              </a:gsLst>
              <a:lin ang="0" scaled="1"/>
              <a:tileRect/>
            </a:gra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1601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Introduction to Statistics</a:t>
            </a:r>
          </a:p>
        </p:txBody>
      </p:sp>
      <p:sp>
        <p:nvSpPr>
          <p:cNvPr id="33795" name="AutoShape 3"/>
          <p:cNvSpPr>
            <a:spLocks noChangeArrowheads="1"/>
          </p:cNvSpPr>
          <p:nvPr/>
        </p:nvSpPr>
        <p:spPr bwMode="auto">
          <a:xfrm>
            <a:off x="2476500" y="238125"/>
            <a:ext cx="1476375" cy="914400"/>
          </a:xfrm>
          <a:prstGeom prst="roundRect">
            <a:avLst>
              <a:gd name="adj" fmla="val 16667"/>
            </a:avLst>
          </a:prstGeom>
          <a:gradFill rotWithShape="0">
            <a:gsLst>
              <a:gs pos="0">
                <a:schemeClr val="accent2">
                  <a:lumMod val="50000"/>
                </a:schemeClr>
              </a:gs>
              <a:gs pos="100000">
                <a:schemeClr val="accent2">
                  <a:lumMod val="20000"/>
                  <a:lumOff val="80000"/>
                </a:schemeClr>
              </a:gs>
              <a:gs pos="53000">
                <a:schemeClr val="accent2">
                  <a:lumMod val="60000"/>
                  <a:lumOff val="40000"/>
                </a:schemeClr>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2601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Statistical Methods</a:t>
            </a:r>
          </a:p>
        </p:txBody>
      </p:sp>
      <p:sp>
        <p:nvSpPr>
          <p:cNvPr id="33796" name="AutoShape 4"/>
          <p:cNvSpPr>
            <a:spLocks noChangeArrowheads="1"/>
          </p:cNvSpPr>
          <p:nvPr/>
        </p:nvSpPr>
        <p:spPr bwMode="auto">
          <a:xfrm>
            <a:off x="2476500" y="1609725"/>
            <a:ext cx="1476375" cy="914400"/>
          </a:xfrm>
          <a:prstGeom prst="roundRect">
            <a:avLst>
              <a:gd name="adj" fmla="val 16667"/>
            </a:avLst>
          </a:prstGeom>
          <a:gradFill rotWithShape="0">
            <a:gsLst>
              <a:gs pos="0">
                <a:schemeClr val="accent2">
                  <a:lumMod val="50000"/>
                </a:schemeClr>
              </a:gs>
              <a:gs pos="100000">
                <a:schemeClr val="accent2">
                  <a:lumMod val="20000"/>
                  <a:lumOff val="80000"/>
                </a:schemeClr>
              </a:gs>
              <a:gs pos="53000">
                <a:schemeClr val="accent2">
                  <a:lumMod val="60000"/>
                  <a:lumOff val="40000"/>
                </a:schemeClr>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Stat/Math 2501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Probability &amp; Stochastic Processes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797" name="AutoShape 5"/>
          <p:cNvSpPr>
            <a:spLocks noChangeArrowheads="1"/>
          </p:cNvSpPr>
          <p:nvPr/>
        </p:nvSpPr>
        <p:spPr bwMode="auto">
          <a:xfrm>
            <a:off x="4191000" y="16097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2611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Mathematical 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3798" name="AutoShape 6"/>
          <p:cNvSpPr>
            <a:spLocks noChangeArrowheads="1"/>
          </p:cNvSpPr>
          <p:nvPr/>
        </p:nvSpPr>
        <p:spPr bwMode="auto">
          <a:xfrm>
            <a:off x="2476500" y="2981325"/>
            <a:ext cx="1476375" cy="914400"/>
          </a:xfrm>
          <a:prstGeom prst="roundRect">
            <a:avLst>
              <a:gd name="adj" fmla="val 16667"/>
            </a:avLst>
          </a:prstGeom>
          <a:gradFill rotWithShape="0">
            <a:gsLst>
              <a:gs pos="0">
                <a:schemeClr val="accent6">
                  <a:lumMod val="50000"/>
                </a:schemeClr>
              </a:gs>
              <a:gs pos="100000">
                <a:schemeClr val="bg1"/>
              </a:gs>
              <a:gs pos="50000">
                <a:schemeClr val="accent3">
                  <a:lumMod val="75000"/>
                </a:schemeClr>
              </a:gs>
            </a:gsLst>
            <a:lin ang="5400000" scaled="1"/>
          </a:gradFill>
          <a:ln w="19050">
            <a:gradFill flip="none" rotWithShape="1">
              <a:gsLst>
                <a:gs pos="0">
                  <a:schemeClr val="accent6">
                    <a:lumMod val="50000"/>
                  </a:schemeClr>
                </a:gs>
                <a:gs pos="100000">
                  <a:srgbClr val="FFFFFF"/>
                </a:gs>
                <a:gs pos="50000">
                  <a:schemeClr val="accent3">
                    <a:lumMod val="75000"/>
                  </a:schemeClr>
                </a:gs>
              </a:gsLst>
              <a:lin ang="0" scaled="1"/>
              <a:tileRect/>
            </a:gra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Data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799" name="AutoShape 7"/>
          <p:cNvSpPr>
            <a:spLocks noChangeArrowheads="1"/>
          </p:cNvSpPr>
          <p:nvPr/>
        </p:nvSpPr>
        <p:spPr bwMode="auto">
          <a:xfrm>
            <a:off x="1676400" y="4343400"/>
            <a:ext cx="1476375" cy="914400"/>
          </a:xfrm>
          <a:prstGeom prst="roundRect">
            <a:avLst>
              <a:gd name="adj" fmla="val 16667"/>
            </a:avLst>
          </a:prstGeom>
          <a:gradFill rotWithShape="0">
            <a:gsLst>
              <a:gs pos="0">
                <a:schemeClr val="accent2">
                  <a:lumMod val="50000"/>
                </a:schemeClr>
              </a:gs>
              <a:gs pos="100000">
                <a:schemeClr val="accent2">
                  <a:lumMod val="20000"/>
                  <a:lumOff val="80000"/>
                </a:schemeClr>
              </a:gs>
              <a:gs pos="53000">
                <a:schemeClr val="accent2">
                  <a:lumMod val="60000"/>
                  <a:lumOff val="40000"/>
                </a:schemeClr>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Multivariate Statistical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0" name="AutoShape 8"/>
          <p:cNvSpPr>
            <a:spLocks noChangeArrowheads="1"/>
          </p:cNvSpPr>
          <p:nvPr/>
        </p:nvSpPr>
        <p:spPr bwMode="auto">
          <a:xfrm>
            <a:off x="3200400" y="4343400"/>
            <a:ext cx="1476375" cy="914400"/>
          </a:xfrm>
          <a:prstGeom prst="roundRect">
            <a:avLst>
              <a:gd name="adj" fmla="val 16667"/>
            </a:avLst>
          </a:prstGeom>
          <a:gradFill rotWithShape="0">
            <a:gsLst>
              <a:gs pos="0">
                <a:schemeClr val="accent2">
                  <a:lumMod val="50000"/>
                </a:schemeClr>
              </a:gs>
              <a:gs pos="100000">
                <a:schemeClr val="accent2">
                  <a:lumMod val="20000"/>
                  <a:lumOff val="80000"/>
                </a:schemeClr>
              </a:gs>
              <a:gs pos="53000">
                <a:schemeClr val="accent2">
                  <a:lumMod val="60000"/>
                  <a:lumOff val="40000"/>
                </a:schemeClr>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Biostatistics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1" name="AutoShape 9"/>
          <p:cNvSpPr>
            <a:spLocks noChangeArrowheads="1"/>
          </p:cNvSpPr>
          <p:nvPr/>
        </p:nvSpPr>
        <p:spPr bwMode="auto">
          <a:xfrm>
            <a:off x="7467600" y="1524000"/>
            <a:ext cx="1476375" cy="914400"/>
          </a:xfrm>
          <a:prstGeom prst="roundRect">
            <a:avLst>
              <a:gd name="adj" fmla="val 16667"/>
            </a:avLst>
          </a:prstGeom>
          <a:gradFill rotWithShape="0">
            <a:gsLst>
              <a:gs pos="0">
                <a:schemeClr val="accent4">
                  <a:lumMod val="50000"/>
                </a:schemeClr>
              </a:gs>
              <a:gs pos="100000">
                <a:schemeClr val="bg1"/>
              </a:gs>
              <a:gs pos="50000">
                <a:schemeClr val="accent4">
                  <a:lumMod val="60000"/>
                  <a:lumOff val="40000"/>
                </a:schemeClr>
              </a:gs>
            </a:gsLst>
            <a:lin ang="5400000" scaled="1"/>
          </a:gradFill>
          <a:ln w="19050">
            <a:solidFill>
              <a:schemeClr val="accent4">
                <a:lumMod val="50000"/>
              </a:schemeClr>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4611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Statistical </a:t>
            </a:r>
            <a:r>
              <a:rPr kumimoji="0" lang="en-US" sz="1200" b="1" i="0" u="none" strike="noStrike" cap="none" normalizeH="0" baseline="0" dirty="0" smtClean="0">
                <a:ln>
                  <a:noFill/>
                </a:ln>
                <a:solidFill>
                  <a:srgbClr val="FFFFFF"/>
                </a:solidFill>
                <a:effectLst/>
                <a:latin typeface="Cambria" charset="0"/>
                <a:ea typeface="Times New Roman" charset="0"/>
              </a:rPr>
              <a:t>Consulting</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3802" name="AutoShape 10"/>
          <p:cNvSpPr>
            <a:spLocks noChangeArrowheads="1"/>
          </p:cNvSpPr>
          <p:nvPr/>
        </p:nvSpPr>
        <p:spPr bwMode="auto">
          <a:xfrm>
            <a:off x="7467600" y="5486400"/>
            <a:ext cx="1476375" cy="914400"/>
          </a:xfrm>
          <a:prstGeom prst="roundRect">
            <a:avLst>
              <a:gd name="adj" fmla="val 16667"/>
            </a:avLst>
          </a:prstGeom>
          <a:gradFill rotWithShape="0">
            <a:gsLst>
              <a:gs pos="0">
                <a:schemeClr val="accent4">
                  <a:lumMod val="50000"/>
                </a:schemeClr>
              </a:gs>
              <a:gs pos="100000">
                <a:schemeClr val="bg1"/>
              </a:gs>
              <a:gs pos="50000">
                <a:schemeClr val="accent4">
                  <a:lumMod val="60000"/>
                  <a:lumOff val="40000"/>
                </a:schemeClr>
              </a:gs>
            </a:gsLst>
            <a:lin ang="5400000" scaled="1"/>
          </a:gradFill>
          <a:ln w="19050">
            <a:solidFill>
              <a:schemeClr val="accent4">
                <a:lumMod val="50000"/>
              </a:schemeClr>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465X</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Topics in 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3" name="AutoShape 11"/>
          <p:cNvSpPr>
            <a:spLocks noChangeArrowheads="1"/>
          </p:cNvSpPr>
          <p:nvPr/>
        </p:nvSpPr>
        <p:spPr bwMode="auto">
          <a:xfrm>
            <a:off x="3200400" y="54102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4911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Senior Seminar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4" name="Rectangle 12"/>
          <p:cNvSpPr>
            <a:spLocks noChangeArrowheads="1"/>
          </p:cNvSpPr>
          <p:nvPr/>
        </p:nvSpPr>
        <p:spPr bwMode="auto">
          <a:xfrm>
            <a:off x="6324600" y="152401"/>
            <a:ext cx="2628900" cy="457200"/>
          </a:xfrm>
          <a:prstGeom prst="rect">
            <a:avLst/>
          </a:prstGeom>
          <a:gradFill flip="none" rotWithShape="1">
            <a:gsLst>
              <a:gs pos="0">
                <a:schemeClr val="accent1">
                  <a:lumMod val="40000"/>
                  <a:lumOff val="60000"/>
                </a:schemeClr>
              </a:gs>
              <a:gs pos="100000">
                <a:srgbClr val="FFFFFF"/>
              </a:gs>
            </a:gsLst>
            <a:path path="circle">
              <a:fillToRect l="100000" t="100000"/>
            </a:path>
            <a:tileRect r="-100000" b="-100000"/>
          </a:gradFill>
          <a:ln w="19050">
            <a:solidFill>
              <a:schemeClr val="accent1">
                <a:lumMod val="50000"/>
              </a:schemeClr>
            </a:solidFill>
            <a:miter lim="800000"/>
            <a:headEnd/>
            <a:tailEnd/>
          </a:ln>
          <a:effectLst>
            <a:outerShdw blurRad="50800" dist="203200" dir="2700000" algn="tl" rotWithShape="0">
              <a:schemeClr val="accent1">
                <a:lumMod val="75000"/>
                <a:alpha val="43000"/>
              </a:scheme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mbria" charset="0"/>
                <a:ea typeface="Times New Roman" charset="0"/>
              </a:rPr>
              <a:t>UMM Statistics Curriculum</a:t>
            </a:r>
          </a:p>
        </p:txBody>
      </p:sp>
      <p:sp>
        <p:nvSpPr>
          <p:cNvPr id="33805" name="Line 13"/>
          <p:cNvSpPr>
            <a:spLocks noChangeShapeType="1"/>
          </p:cNvSpPr>
          <p:nvPr/>
        </p:nvSpPr>
        <p:spPr bwMode="auto">
          <a:xfrm>
            <a:off x="3200400" y="1143000"/>
            <a:ext cx="0" cy="4572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6" name="Line 14"/>
          <p:cNvSpPr>
            <a:spLocks noChangeShapeType="1"/>
          </p:cNvSpPr>
          <p:nvPr/>
        </p:nvSpPr>
        <p:spPr bwMode="auto">
          <a:xfrm flipV="1">
            <a:off x="3962400" y="2057400"/>
            <a:ext cx="2286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7" name="Line 15"/>
          <p:cNvSpPr>
            <a:spLocks noChangeShapeType="1"/>
          </p:cNvSpPr>
          <p:nvPr/>
        </p:nvSpPr>
        <p:spPr bwMode="auto">
          <a:xfrm>
            <a:off x="9144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8" name="Line 16"/>
          <p:cNvSpPr>
            <a:spLocks noChangeShapeType="1"/>
          </p:cNvSpPr>
          <p:nvPr/>
        </p:nvSpPr>
        <p:spPr bwMode="auto">
          <a:xfrm>
            <a:off x="4876800" y="2552700"/>
            <a:ext cx="0" cy="8763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9" name="Line 17"/>
          <p:cNvSpPr>
            <a:spLocks noChangeShapeType="1"/>
          </p:cNvSpPr>
          <p:nvPr/>
        </p:nvSpPr>
        <p:spPr bwMode="auto">
          <a:xfrm flipH="1">
            <a:off x="3962400" y="3429000"/>
            <a:ext cx="9144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1" name="Line 19"/>
          <p:cNvSpPr>
            <a:spLocks noChangeShapeType="1"/>
          </p:cNvSpPr>
          <p:nvPr/>
        </p:nvSpPr>
        <p:spPr bwMode="auto">
          <a:xfrm>
            <a:off x="914400" y="4038600"/>
            <a:ext cx="64770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5" name="Line 23"/>
          <p:cNvSpPr>
            <a:spLocks noChangeShapeType="1"/>
          </p:cNvSpPr>
          <p:nvPr/>
        </p:nvSpPr>
        <p:spPr bwMode="auto">
          <a:xfrm flipH="1">
            <a:off x="2971800" y="1143000"/>
            <a:ext cx="0" cy="381000"/>
          </a:xfrm>
          <a:prstGeom prst="line">
            <a:avLst/>
          </a:prstGeom>
          <a:noFill/>
          <a:ln w="444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6" name="Line 24"/>
          <p:cNvSpPr>
            <a:spLocks noChangeShapeType="1"/>
          </p:cNvSpPr>
          <p:nvPr/>
        </p:nvSpPr>
        <p:spPr bwMode="auto">
          <a:xfrm flipH="1">
            <a:off x="1219200" y="1495425"/>
            <a:ext cx="1714500" cy="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7" name="Line 25"/>
          <p:cNvSpPr>
            <a:spLocks noChangeShapeType="1"/>
          </p:cNvSpPr>
          <p:nvPr/>
        </p:nvSpPr>
        <p:spPr bwMode="auto">
          <a:xfrm>
            <a:off x="1219200" y="1143001"/>
            <a:ext cx="0" cy="228600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8" name="Line 26"/>
          <p:cNvSpPr>
            <a:spLocks noChangeShapeType="1"/>
          </p:cNvSpPr>
          <p:nvPr/>
        </p:nvSpPr>
        <p:spPr bwMode="auto">
          <a:xfrm>
            <a:off x="1219200" y="3429000"/>
            <a:ext cx="1257300" cy="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9" name="Line 27"/>
          <p:cNvSpPr>
            <a:spLocks noChangeShapeType="1"/>
          </p:cNvSpPr>
          <p:nvPr/>
        </p:nvSpPr>
        <p:spPr bwMode="auto">
          <a:xfrm>
            <a:off x="1676400" y="1143000"/>
            <a:ext cx="0" cy="9144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0" name="Line 28"/>
          <p:cNvSpPr>
            <a:spLocks noChangeShapeType="1"/>
          </p:cNvSpPr>
          <p:nvPr/>
        </p:nvSpPr>
        <p:spPr bwMode="auto">
          <a:xfrm>
            <a:off x="1676400" y="2057400"/>
            <a:ext cx="8001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1" name="Line 29"/>
          <p:cNvSpPr>
            <a:spLocks noChangeShapeType="1"/>
          </p:cNvSpPr>
          <p:nvPr/>
        </p:nvSpPr>
        <p:spPr bwMode="auto">
          <a:xfrm>
            <a:off x="8382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3" name="Line 31"/>
          <p:cNvSpPr>
            <a:spLocks noChangeShapeType="1"/>
          </p:cNvSpPr>
          <p:nvPr/>
        </p:nvSpPr>
        <p:spPr bwMode="auto">
          <a:xfrm>
            <a:off x="838200" y="4114800"/>
            <a:ext cx="6553200" cy="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7" name="Line 35"/>
          <p:cNvSpPr>
            <a:spLocks noChangeShapeType="1"/>
          </p:cNvSpPr>
          <p:nvPr/>
        </p:nvSpPr>
        <p:spPr bwMode="auto">
          <a:xfrm>
            <a:off x="5105400" y="2514600"/>
            <a:ext cx="0" cy="838200"/>
          </a:xfrm>
          <a:prstGeom prst="line">
            <a:avLst/>
          </a:prstGeom>
          <a:noFill/>
          <a:ln w="44450">
            <a:solidFill>
              <a:srgbClr val="FF66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8" name="Line 36"/>
          <p:cNvSpPr>
            <a:spLocks noChangeShapeType="1"/>
          </p:cNvSpPr>
          <p:nvPr/>
        </p:nvSpPr>
        <p:spPr bwMode="auto">
          <a:xfrm flipH="1">
            <a:off x="3962400" y="3352800"/>
            <a:ext cx="1143000" cy="0"/>
          </a:xfrm>
          <a:prstGeom prst="line">
            <a:avLst/>
          </a:prstGeom>
          <a:noFill/>
          <a:ln w="44450">
            <a:solidFill>
              <a:srgbClr val="FF66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9" name="AutoShape 10"/>
          <p:cNvSpPr>
            <a:spLocks noChangeArrowheads="1"/>
          </p:cNvSpPr>
          <p:nvPr/>
        </p:nvSpPr>
        <p:spPr bwMode="auto">
          <a:xfrm>
            <a:off x="4724400" y="4343400"/>
            <a:ext cx="1476375" cy="914400"/>
          </a:xfrm>
          <a:prstGeom prst="roundRect">
            <a:avLst>
              <a:gd name="adj" fmla="val 16667"/>
            </a:avLst>
          </a:prstGeom>
          <a:gradFill rotWithShape="0">
            <a:gsLst>
              <a:gs pos="0">
                <a:schemeClr val="accent2">
                  <a:lumMod val="50000"/>
                </a:schemeClr>
              </a:gs>
              <a:gs pos="100000">
                <a:schemeClr val="accent2">
                  <a:lumMod val="20000"/>
                  <a:lumOff val="80000"/>
                </a:schemeClr>
              </a:gs>
              <a:gs pos="53000">
                <a:schemeClr val="accent2">
                  <a:lumMod val="60000"/>
                  <a:lumOff val="40000"/>
                </a:schemeClr>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4681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Introduction to Time Series Analysis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0" name="AutoShape 9"/>
          <p:cNvSpPr>
            <a:spLocks noChangeArrowheads="1"/>
          </p:cNvSpPr>
          <p:nvPr/>
        </p:nvSpPr>
        <p:spPr bwMode="auto">
          <a:xfrm>
            <a:off x="7467600" y="2514600"/>
            <a:ext cx="1476375" cy="914400"/>
          </a:xfrm>
          <a:prstGeom prst="roundRect">
            <a:avLst>
              <a:gd name="adj" fmla="val 16667"/>
            </a:avLst>
          </a:prstGeom>
          <a:gradFill rotWithShape="0">
            <a:gsLst>
              <a:gs pos="0">
                <a:schemeClr val="accent4">
                  <a:lumMod val="50000"/>
                </a:schemeClr>
              </a:gs>
              <a:gs pos="100000">
                <a:schemeClr val="bg1"/>
              </a:gs>
              <a:gs pos="50000">
                <a:schemeClr val="accent4">
                  <a:lumMod val="60000"/>
                  <a:lumOff val="40000"/>
                </a:schemeClr>
              </a:gs>
            </a:gsLst>
            <a:lin ang="5400000" scaled="1"/>
          </a:gradFill>
          <a:ln w="19050">
            <a:solidFill>
              <a:schemeClr val="accent4">
                <a:lumMod val="50000"/>
              </a:schemeClr>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Stat 4631</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Cambria" charset="0"/>
                <a:ea typeface="Times New Roman" charset="0"/>
              </a:rPr>
              <a:t>Design and Analysis of Experiments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1" name="AutoShape 9"/>
          <p:cNvSpPr>
            <a:spLocks noChangeArrowheads="1"/>
          </p:cNvSpPr>
          <p:nvPr/>
        </p:nvSpPr>
        <p:spPr bwMode="auto">
          <a:xfrm>
            <a:off x="7467600" y="3505200"/>
            <a:ext cx="1476375" cy="914400"/>
          </a:xfrm>
          <a:prstGeom prst="roundRect">
            <a:avLst>
              <a:gd name="adj" fmla="val 16667"/>
            </a:avLst>
          </a:prstGeom>
          <a:gradFill rotWithShape="0">
            <a:gsLst>
              <a:gs pos="0">
                <a:schemeClr val="accent4">
                  <a:lumMod val="50000"/>
                </a:schemeClr>
              </a:gs>
              <a:gs pos="100000">
                <a:schemeClr val="bg1"/>
              </a:gs>
              <a:gs pos="50000">
                <a:schemeClr val="accent4">
                  <a:lumMod val="60000"/>
                  <a:lumOff val="40000"/>
                </a:schemeClr>
              </a:gs>
            </a:gsLst>
            <a:lin ang="5400000" scaled="1"/>
          </a:gradFill>
          <a:ln w="19050">
            <a:solidFill>
              <a:schemeClr val="accent4">
                <a:lumMod val="50000"/>
              </a:schemeClr>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4651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Applied Nonparametric Statistics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2" name="AutoShape 9"/>
          <p:cNvSpPr>
            <a:spLocks noChangeArrowheads="1"/>
          </p:cNvSpPr>
          <p:nvPr/>
        </p:nvSpPr>
        <p:spPr bwMode="auto">
          <a:xfrm>
            <a:off x="7467600" y="4495800"/>
            <a:ext cx="1476375" cy="914400"/>
          </a:xfrm>
          <a:prstGeom prst="roundRect">
            <a:avLst>
              <a:gd name="adj" fmla="val 16667"/>
            </a:avLst>
          </a:prstGeom>
          <a:gradFill rotWithShape="0">
            <a:gsLst>
              <a:gs pos="0">
                <a:schemeClr val="accent6">
                  <a:lumMod val="50000"/>
                </a:schemeClr>
              </a:gs>
              <a:gs pos="100000">
                <a:schemeClr val="bg1"/>
              </a:gs>
              <a:gs pos="50000">
                <a:schemeClr val="accent3">
                  <a:lumMod val="75000"/>
                </a:schemeClr>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4671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Statistical Computing</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2" name="TextBox 1"/>
          <p:cNvSpPr txBox="1"/>
          <p:nvPr/>
        </p:nvSpPr>
        <p:spPr>
          <a:xfrm>
            <a:off x="1905000" y="6477000"/>
            <a:ext cx="5638800" cy="276999"/>
          </a:xfrm>
          <a:prstGeom prst="rect">
            <a:avLst/>
          </a:prstGeom>
          <a:noFill/>
        </p:spPr>
        <p:txBody>
          <a:bodyPr wrap="square" rtlCol="0">
            <a:spAutoFit/>
          </a:bodyPr>
          <a:lstStyle/>
          <a:p>
            <a:r>
              <a:rPr lang="en-US" sz="1200" b="1" dirty="0" smtClean="0"/>
              <a:t>Figure C.4. </a:t>
            </a:r>
            <a:r>
              <a:rPr lang="en-US" sz="1200" dirty="0" smtClean="0"/>
              <a:t>Online/hybrid courses</a:t>
            </a:r>
            <a:endParaRPr lang="en-US" sz="1200" b="1" dirty="0"/>
          </a:p>
        </p:txBody>
      </p:sp>
      <p:sp>
        <p:nvSpPr>
          <p:cNvPr id="44" name="Line 29"/>
          <p:cNvSpPr>
            <a:spLocks noChangeShapeType="1"/>
          </p:cNvSpPr>
          <p:nvPr/>
        </p:nvSpPr>
        <p:spPr bwMode="auto">
          <a:xfrm>
            <a:off x="2438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5" name="Line 29"/>
          <p:cNvSpPr>
            <a:spLocks noChangeShapeType="1"/>
          </p:cNvSpPr>
          <p:nvPr/>
        </p:nvSpPr>
        <p:spPr bwMode="auto">
          <a:xfrm>
            <a:off x="5486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6" name="Line 29"/>
          <p:cNvSpPr>
            <a:spLocks noChangeShapeType="1"/>
          </p:cNvSpPr>
          <p:nvPr/>
        </p:nvSpPr>
        <p:spPr bwMode="auto">
          <a:xfrm>
            <a:off x="3962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9" name="Line 15"/>
          <p:cNvSpPr>
            <a:spLocks noChangeShapeType="1"/>
          </p:cNvSpPr>
          <p:nvPr/>
        </p:nvSpPr>
        <p:spPr bwMode="auto">
          <a:xfrm>
            <a:off x="5638800" y="4038600"/>
            <a:ext cx="0" cy="3048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50" name="Line 29"/>
          <p:cNvSpPr>
            <a:spLocks noChangeShapeType="1"/>
          </p:cNvSpPr>
          <p:nvPr/>
        </p:nvSpPr>
        <p:spPr bwMode="auto">
          <a:xfrm>
            <a:off x="3200400" y="38862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51" name="Line 15"/>
          <p:cNvSpPr>
            <a:spLocks noChangeShapeType="1"/>
          </p:cNvSpPr>
          <p:nvPr/>
        </p:nvSpPr>
        <p:spPr bwMode="auto">
          <a:xfrm>
            <a:off x="3276600" y="3886200"/>
            <a:ext cx="0" cy="1524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5" name="Rounded Rectangle 4"/>
          <p:cNvSpPr/>
          <p:nvPr/>
        </p:nvSpPr>
        <p:spPr>
          <a:xfrm>
            <a:off x="6172200" y="838200"/>
            <a:ext cx="533400" cy="152400"/>
          </a:xfrm>
          <a:prstGeom prst="roundRect">
            <a:avLst/>
          </a:prstGeom>
          <a:gradFill>
            <a:gsLst>
              <a:gs pos="0">
                <a:schemeClr val="accent1"/>
              </a:gs>
              <a:gs pos="100000">
                <a:schemeClr val="accent5">
                  <a:lumMod val="7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858000" y="762000"/>
            <a:ext cx="1371600" cy="276999"/>
          </a:xfrm>
          <a:prstGeom prst="rect">
            <a:avLst/>
          </a:prstGeom>
          <a:noFill/>
        </p:spPr>
        <p:txBody>
          <a:bodyPr wrap="square" rtlCol="0">
            <a:spAutoFit/>
          </a:bodyPr>
          <a:lstStyle/>
          <a:p>
            <a:r>
              <a:rPr lang="en-US" sz="1200" dirty="0" smtClean="0"/>
              <a:t>Traditional</a:t>
            </a:r>
            <a:endParaRPr lang="en-US" sz="1200" dirty="0"/>
          </a:p>
        </p:txBody>
      </p:sp>
      <p:sp>
        <p:nvSpPr>
          <p:cNvPr id="56" name="Rounded Rectangle 55"/>
          <p:cNvSpPr/>
          <p:nvPr/>
        </p:nvSpPr>
        <p:spPr>
          <a:xfrm>
            <a:off x="6172200" y="1066800"/>
            <a:ext cx="533400" cy="152400"/>
          </a:xfrm>
          <a:prstGeom prst="roundRect">
            <a:avLst/>
          </a:prstGeom>
          <a:gradFill>
            <a:gsLst>
              <a:gs pos="0">
                <a:schemeClr val="accent3">
                  <a:lumMod val="50000"/>
                </a:schemeClr>
              </a:gs>
              <a:gs pos="55000">
                <a:schemeClr val="accent3">
                  <a:lumMod val="75000"/>
                </a:schemeClr>
              </a:gs>
              <a:gs pos="100000">
                <a:schemeClr val="bg1"/>
              </a:gs>
            </a:gsLst>
          </a:gra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6858000" y="990600"/>
            <a:ext cx="1371600" cy="276999"/>
          </a:xfrm>
          <a:prstGeom prst="rect">
            <a:avLst/>
          </a:prstGeom>
          <a:noFill/>
        </p:spPr>
        <p:txBody>
          <a:bodyPr wrap="square" rtlCol="0">
            <a:spAutoFit/>
          </a:bodyPr>
          <a:lstStyle/>
          <a:p>
            <a:r>
              <a:rPr lang="en-US" sz="1200" dirty="0" smtClean="0"/>
              <a:t>Online/hybrid</a:t>
            </a:r>
            <a:endParaRPr lang="en-US" sz="1200" dirty="0"/>
          </a:p>
        </p:txBody>
      </p:sp>
      <p:sp>
        <p:nvSpPr>
          <p:cNvPr id="58" name="Rounded Rectangle 57"/>
          <p:cNvSpPr/>
          <p:nvPr/>
        </p:nvSpPr>
        <p:spPr>
          <a:xfrm>
            <a:off x="6172200" y="1295400"/>
            <a:ext cx="533400" cy="152400"/>
          </a:xfrm>
          <a:prstGeom prst="roundRect">
            <a:avLst/>
          </a:prstGeom>
          <a:gradFill>
            <a:gsLst>
              <a:gs pos="0">
                <a:schemeClr val="accent2">
                  <a:lumMod val="50000"/>
                </a:schemeClr>
              </a:gs>
              <a:gs pos="55000">
                <a:schemeClr val="accent2">
                  <a:lumMod val="60000"/>
                  <a:lumOff val="40000"/>
                </a:schemeClr>
              </a:gs>
              <a:gs pos="100000">
                <a:schemeClr val="accent2">
                  <a:lumMod val="20000"/>
                  <a:lumOff val="80000"/>
                </a:schemeClr>
              </a:gs>
            </a:gsLst>
          </a:gra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6858000" y="1247001"/>
            <a:ext cx="2133600" cy="276999"/>
          </a:xfrm>
          <a:prstGeom prst="rect">
            <a:avLst/>
          </a:prstGeom>
          <a:noFill/>
        </p:spPr>
        <p:txBody>
          <a:bodyPr wrap="square" rtlCol="0">
            <a:spAutoFit/>
          </a:bodyPr>
          <a:lstStyle/>
          <a:p>
            <a:r>
              <a:rPr lang="en-US" sz="1200" dirty="0" smtClean="0"/>
              <a:t>Hybrid ready</a:t>
            </a:r>
            <a:endParaRPr lang="en-US" sz="1200" dirty="0"/>
          </a:p>
        </p:txBody>
      </p:sp>
      <p:sp>
        <p:nvSpPr>
          <p:cNvPr id="61" name="AutoShape 2"/>
          <p:cNvSpPr>
            <a:spLocks noChangeArrowheads="1"/>
          </p:cNvSpPr>
          <p:nvPr/>
        </p:nvSpPr>
        <p:spPr bwMode="auto">
          <a:xfrm>
            <a:off x="914400" y="3905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1601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Introduction to Statistics</a:t>
            </a:r>
          </a:p>
        </p:txBody>
      </p:sp>
      <p:sp>
        <p:nvSpPr>
          <p:cNvPr id="62" name="AutoShape 6"/>
          <p:cNvSpPr>
            <a:spLocks noChangeArrowheads="1"/>
          </p:cNvSpPr>
          <p:nvPr/>
        </p:nvSpPr>
        <p:spPr bwMode="auto">
          <a:xfrm>
            <a:off x="2628900" y="31337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Data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63" name="AutoShape 10"/>
          <p:cNvSpPr>
            <a:spLocks noChangeArrowheads="1"/>
          </p:cNvSpPr>
          <p:nvPr/>
        </p:nvSpPr>
        <p:spPr bwMode="auto">
          <a:xfrm>
            <a:off x="152400" y="4343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Stat</a:t>
            </a:r>
            <a:r>
              <a:rPr kumimoji="0" lang="en-US" sz="1200" b="1" i="0" u="none" strike="noStrike" cap="none" normalizeH="0" dirty="0" smtClean="0">
                <a:ln>
                  <a:noFill/>
                </a:ln>
                <a:solidFill>
                  <a:srgbClr val="FFFFFF"/>
                </a:solidFill>
                <a:effectLst/>
                <a:latin typeface="Cambria" charset="0"/>
                <a:ea typeface="Times New Roman" charset="0"/>
              </a:rPr>
              <a:t> 3501</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baseline="0" dirty="0" smtClean="0">
                <a:solidFill>
                  <a:srgbClr val="FFFFFF"/>
                </a:solidFill>
                <a:latin typeface="Cambria" charset="0"/>
                <a:ea typeface="Times New Roman" charset="0"/>
              </a:rPr>
              <a:t>Survey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dirty="0" smtClean="0">
                <a:ln>
                  <a:noFill/>
                </a:ln>
                <a:solidFill>
                  <a:srgbClr val="FFFFFF"/>
                </a:solidFill>
                <a:effectLst/>
                <a:latin typeface="Cambria" charset="0"/>
                <a:ea typeface="Times New Roman" charset="0"/>
              </a:rPr>
              <a:t>Sampling</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54" name="AutoShape 3"/>
          <p:cNvSpPr>
            <a:spLocks noChangeArrowheads="1"/>
          </p:cNvSpPr>
          <p:nvPr/>
        </p:nvSpPr>
        <p:spPr bwMode="auto">
          <a:xfrm>
            <a:off x="2628900" y="3905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2601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Statistical Methods</a:t>
            </a:r>
          </a:p>
        </p:txBody>
      </p:sp>
      <p:sp>
        <p:nvSpPr>
          <p:cNvPr id="55" name="AutoShape 4"/>
          <p:cNvSpPr>
            <a:spLocks noChangeArrowheads="1"/>
          </p:cNvSpPr>
          <p:nvPr/>
        </p:nvSpPr>
        <p:spPr bwMode="auto">
          <a:xfrm>
            <a:off x="2628900" y="17621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Stat/Math 2501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Probability &amp; Stochastic Processes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59" name="AutoShape 10"/>
          <p:cNvSpPr>
            <a:spLocks noChangeArrowheads="1"/>
          </p:cNvSpPr>
          <p:nvPr/>
        </p:nvSpPr>
        <p:spPr bwMode="auto">
          <a:xfrm>
            <a:off x="4876800" y="44958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4681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Introduction to Time Series Analysis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64" name="AutoShape 8"/>
          <p:cNvSpPr>
            <a:spLocks noChangeArrowheads="1"/>
          </p:cNvSpPr>
          <p:nvPr/>
        </p:nvSpPr>
        <p:spPr bwMode="auto">
          <a:xfrm>
            <a:off x="3352800" y="44958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Biostatistics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65" name="AutoShape 7"/>
          <p:cNvSpPr>
            <a:spLocks noChangeArrowheads="1"/>
          </p:cNvSpPr>
          <p:nvPr/>
        </p:nvSpPr>
        <p:spPr bwMode="auto">
          <a:xfrm>
            <a:off x="1828800" y="44958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Multivariate Statistical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67" name="TextBox 66"/>
          <p:cNvSpPr txBox="1"/>
          <p:nvPr/>
        </p:nvSpPr>
        <p:spPr>
          <a:xfrm>
            <a:off x="2514600" y="2895600"/>
            <a:ext cx="838200" cy="307777"/>
          </a:xfrm>
          <a:prstGeom prst="rect">
            <a:avLst/>
          </a:prstGeom>
          <a:noFill/>
        </p:spPr>
        <p:txBody>
          <a:bodyPr wrap="square" rtlCol="0">
            <a:spAutoFit/>
          </a:bodyPr>
          <a:lstStyle/>
          <a:p>
            <a:r>
              <a:rPr lang="en-US" sz="1400" b="1" dirty="0" smtClean="0">
                <a:solidFill>
                  <a:schemeClr val="bg1"/>
                </a:solidFill>
              </a:rPr>
              <a:t>2008 - </a:t>
            </a:r>
            <a:endParaRPr lang="en-US" sz="1400" b="1" dirty="0">
              <a:solidFill>
                <a:schemeClr val="bg1"/>
              </a:solidFill>
            </a:endParaRPr>
          </a:p>
        </p:txBody>
      </p:sp>
      <p:sp>
        <p:nvSpPr>
          <p:cNvPr id="68" name="TextBox 67"/>
          <p:cNvSpPr txBox="1"/>
          <p:nvPr/>
        </p:nvSpPr>
        <p:spPr>
          <a:xfrm>
            <a:off x="7467600" y="5105400"/>
            <a:ext cx="838200" cy="307777"/>
          </a:xfrm>
          <a:prstGeom prst="rect">
            <a:avLst/>
          </a:prstGeom>
          <a:noFill/>
        </p:spPr>
        <p:txBody>
          <a:bodyPr wrap="square" rtlCol="0">
            <a:spAutoFit/>
          </a:bodyPr>
          <a:lstStyle/>
          <a:p>
            <a:r>
              <a:rPr lang="en-US" sz="1400" b="1" dirty="0" smtClean="0"/>
              <a:t>2008 - </a:t>
            </a:r>
            <a:endParaRPr lang="en-US" sz="1400" b="1" dirty="0"/>
          </a:p>
        </p:txBody>
      </p:sp>
      <p:sp>
        <p:nvSpPr>
          <p:cNvPr id="69" name="TextBox 68"/>
          <p:cNvSpPr txBox="1"/>
          <p:nvPr/>
        </p:nvSpPr>
        <p:spPr>
          <a:xfrm>
            <a:off x="762000" y="152400"/>
            <a:ext cx="838200" cy="307777"/>
          </a:xfrm>
          <a:prstGeom prst="rect">
            <a:avLst/>
          </a:prstGeom>
          <a:noFill/>
        </p:spPr>
        <p:txBody>
          <a:bodyPr wrap="square" rtlCol="0">
            <a:spAutoFit/>
          </a:bodyPr>
          <a:lstStyle/>
          <a:p>
            <a:r>
              <a:rPr lang="en-US" sz="1400" b="1" dirty="0" smtClean="0">
                <a:solidFill>
                  <a:schemeClr val="bg1"/>
                </a:solidFill>
              </a:rPr>
              <a:t>1999 - </a:t>
            </a:r>
            <a:endParaRPr lang="en-US" sz="1400" b="1" dirty="0">
              <a:solidFill>
                <a:schemeClr val="bg1"/>
              </a:solidFill>
            </a:endParaRPr>
          </a:p>
        </p:txBody>
      </p:sp>
    </p:spTree>
    <p:extLst>
      <p:ext uri="{BB962C8B-B14F-4D97-AF65-F5344CB8AC3E}">
        <p14:creationId xmlns:p14="http://schemas.microsoft.com/office/powerpoint/2010/main" val="42924402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91400" y="1447800"/>
            <a:ext cx="1600200" cy="5105400"/>
          </a:xfrm>
          <a:prstGeom prst="rect">
            <a:avLst/>
          </a:prstGeom>
          <a:gradFill flip="none" rotWithShape="1">
            <a:gsLst>
              <a:gs pos="0">
                <a:schemeClr val="accent1">
                  <a:shade val="47500"/>
                  <a:satMod val="137000"/>
                </a:schemeClr>
              </a:gs>
              <a:gs pos="55000">
                <a:schemeClr val="accent1">
                  <a:shade val="69000"/>
                  <a:satMod val="137000"/>
                </a:schemeClr>
              </a:gs>
              <a:gs pos="100000">
                <a:srgbClr val="FFFF00"/>
              </a:gs>
            </a:gsLst>
            <a:path path="rect">
              <a:fillToRect l="100000" t="100000"/>
            </a:path>
            <a:tileRect r="-100000" b="-100000"/>
          </a:gradFill>
          <a:ln>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Line 15"/>
          <p:cNvSpPr>
            <a:spLocks noChangeShapeType="1"/>
          </p:cNvSpPr>
          <p:nvPr/>
        </p:nvSpPr>
        <p:spPr bwMode="auto">
          <a:xfrm>
            <a:off x="40386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7" name="Line 15"/>
          <p:cNvSpPr>
            <a:spLocks noChangeShapeType="1"/>
          </p:cNvSpPr>
          <p:nvPr/>
        </p:nvSpPr>
        <p:spPr bwMode="auto">
          <a:xfrm>
            <a:off x="25146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 name="Footer Placeholder 3"/>
          <p:cNvSpPr>
            <a:spLocks noGrp="1"/>
          </p:cNvSpPr>
          <p:nvPr>
            <p:ph type="ftr" sz="quarter" idx="11"/>
          </p:nvPr>
        </p:nvSpPr>
        <p:spPr>
          <a:xfrm>
            <a:off x="2665413" y="6477000"/>
            <a:ext cx="5508625" cy="274638"/>
          </a:xfrm>
        </p:spPr>
        <p:txBody>
          <a:bodyPr/>
          <a:lstStyle/>
          <a:p>
            <a:pPr>
              <a:defRPr/>
            </a:pPr>
            <a:endParaRPr lang="en-US" dirty="0" smtClean="0"/>
          </a:p>
          <a:p>
            <a:pPr>
              <a:defRPr/>
            </a:pPr>
            <a:endParaRPr lang="en-US" dirty="0"/>
          </a:p>
        </p:txBody>
      </p:sp>
      <p:sp>
        <p:nvSpPr>
          <p:cNvPr id="33794" name="AutoShape 2"/>
          <p:cNvSpPr>
            <a:spLocks noChangeArrowheads="1"/>
          </p:cNvSpPr>
          <p:nvPr/>
        </p:nvSpPr>
        <p:spPr bwMode="auto">
          <a:xfrm>
            <a:off x="762000" y="2381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1601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Introduction to Statistics</a:t>
            </a:r>
          </a:p>
        </p:txBody>
      </p:sp>
      <p:sp>
        <p:nvSpPr>
          <p:cNvPr id="33795" name="AutoShape 3"/>
          <p:cNvSpPr>
            <a:spLocks noChangeArrowheads="1"/>
          </p:cNvSpPr>
          <p:nvPr/>
        </p:nvSpPr>
        <p:spPr bwMode="auto">
          <a:xfrm>
            <a:off x="2476500" y="2381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2601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Statistical Methods</a:t>
            </a:r>
          </a:p>
        </p:txBody>
      </p:sp>
      <p:sp>
        <p:nvSpPr>
          <p:cNvPr id="33796" name="AutoShape 4"/>
          <p:cNvSpPr>
            <a:spLocks noChangeArrowheads="1"/>
          </p:cNvSpPr>
          <p:nvPr/>
        </p:nvSpPr>
        <p:spPr bwMode="auto">
          <a:xfrm>
            <a:off x="2476500" y="16097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Stat/Math 2501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Probability &amp; Stochastic Processes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797" name="AutoShape 5"/>
          <p:cNvSpPr>
            <a:spLocks noChangeArrowheads="1"/>
          </p:cNvSpPr>
          <p:nvPr/>
        </p:nvSpPr>
        <p:spPr bwMode="auto">
          <a:xfrm>
            <a:off x="4191000" y="16097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2611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Mathematical 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3798" name="AutoShape 6"/>
          <p:cNvSpPr>
            <a:spLocks noChangeArrowheads="1"/>
          </p:cNvSpPr>
          <p:nvPr/>
        </p:nvSpPr>
        <p:spPr bwMode="auto">
          <a:xfrm>
            <a:off x="2476500" y="2981325"/>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Data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799" name="AutoShape 7"/>
          <p:cNvSpPr>
            <a:spLocks noChangeArrowheads="1"/>
          </p:cNvSpPr>
          <p:nvPr/>
        </p:nvSpPr>
        <p:spPr bwMode="auto">
          <a:xfrm>
            <a:off x="1676400" y="4343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Multivariate Statistical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0" name="AutoShape 8"/>
          <p:cNvSpPr>
            <a:spLocks noChangeArrowheads="1"/>
          </p:cNvSpPr>
          <p:nvPr/>
        </p:nvSpPr>
        <p:spPr bwMode="auto">
          <a:xfrm>
            <a:off x="3200400" y="4343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Biostatistics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1" name="AutoShape 9"/>
          <p:cNvSpPr>
            <a:spLocks noChangeArrowheads="1"/>
          </p:cNvSpPr>
          <p:nvPr/>
        </p:nvSpPr>
        <p:spPr bwMode="auto">
          <a:xfrm>
            <a:off x="7467600" y="1524000"/>
            <a:ext cx="1476375" cy="914400"/>
          </a:xfrm>
          <a:prstGeom prst="roundRect">
            <a:avLst>
              <a:gd name="adj" fmla="val 16667"/>
            </a:avLst>
          </a:prstGeom>
          <a:gradFill flip="none" rotWithShape="1">
            <a:gsLst>
              <a:gs pos="0">
                <a:schemeClr val="accent6">
                  <a:lumMod val="50000"/>
                </a:schemeClr>
              </a:gs>
              <a:gs pos="100000">
                <a:schemeClr val="bg1"/>
              </a:gs>
              <a:gs pos="50000">
                <a:schemeClr val="accent1"/>
              </a:gs>
            </a:gsLst>
            <a:path path="rect">
              <a:fillToRect l="100000" t="100000"/>
            </a:path>
            <a:tileRect r="-100000" b="-100000"/>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ambria" charset="0"/>
                <a:ea typeface="Times New Roman" charset="0"/>
              </a:rPr>
              <a:t>Stat </a:t>
            </a:r>
            <a:r>
              <a:rPr kumimoji="0" lang="en-US" sz="1200" b="1" i="0" u="none" strike="noStrike" cap="none" normalizeH="0" baseline="0" dirty="0" smtClean="0">
                <a:ln>
                  <a:noFill/>
                </a:ln>
                <a:solidFill>
                  <a:srgbClr val="000000"/>
                </a:solidFill>
                <a:effectLst/>
                <a:latin typeface="Cambria" charset="0"/>
                <a:ea typeface="Times New Roman" charset="0"/>
              </a:rPr>
              <a:t>4611</a:t>
            </a:r>
            <a:endParaRPr kumimoji="0" lang="en-US" sz="1200" b="1" i="0" u="none" strike="noStrike" cap="none" normalizeH="0" baseline="0" dirty="0">
              <a:ln>
                <a:noFill/>
              </a:ln>
              <a:solidFill>
                <a:srgbClr val="000000"/>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ambria" charset="0"/>
                <a:ea typeface="Times New Roman" charset="0"/>
              </a:rPr>
              <a:t>Statistical </a:t>
            </a:r>
            <a:r>
              <a:rPr kumimoji="0" lang="en-US" sz="1200" b="1" i="0" u="none" strike="noStrike" cap="none" normalizeH="0" baseline="0" dirty="0" smtClean="0">
                <a:ln>
                  <a:noFill/>
                </a:ln>
                <a:solidFill>
                  <a:srgbClr val="000000"/>
                </a:solidFill>
                <a:effectLst/>
                <a:latin typeface="Cambria" charset="0"/>
                <a:ea typeface="Times New Roman" charset="0"/>
              </a:rPr>
              <a:t>Consulting</a:t>
            </a:r>
            <a:endParaRPr kumimoji="0" lang="en-US" sz="1200" b="1" i="0" u="none" strike="noStrike" cap="none" normalizeH="0" baseline="0" dirty="0">
              <a:ln>
                <a:noFill/>
              </a:ln>
              <a:solidFill>
                <a:srgbClr val="000000"/>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3802" name="AutoShape 10"/>
          <p:cNvSpPr>
            <a:spLocks noChangeArrowheads="1"/>
          </p:cNvSpPr>
          <p:nvPr/>
        </p:nvSpPr>
        <p:spPr bwMode="auto">
          <a:xfrm>
            <a:off x="7467600" y="54864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465X</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Topics in 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3" name="AutoShape 11"/>
          <p:cNvSpPr>
            <a:spLocks noChangeArrowheads="1"/>
          </p:cNvSpPr>
          <p:nvPr/>
        </p:nvSpPr>
        <p:spPr bwMode="auto">
          <a:xfrm>
            <a:off x="3200400" y="54102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4911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Senior Seminar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3804" name="Rectangle 12"/>
          <p:cNvSpPr>
            <a:spLocks noChangeArrowheads="1"/>
          </p:cNvSpPr>
          <p:nvPr/>
        </p:nvSpPr>
        <p:spPr bwMode="auto">
          <a:xfrm>
            <a:off x="6324600" y="152401"/>
            <a:ext cx="2628900" cy="457200"/>
          </a:xfrm>
          <a:prstGeom prst="rect">
            <a:avLst/>
          </a:prstGeom>
          <a:gradFill flip="none" rotWithShape="1">
            <a:gsLst>
              <a:gs pos="0">
                <a:schemeClr val="accent1">
                  <a:lumMod val="40000"/>
                  <a:lumOff val="60000"/>
                </a:schemeClr>
              </a:gs>
              <a:gs pos="100000">
                <a:srgbClr val="FFFFFF"/>
              </a:gs>
            </a:gsLst>
            <a:path path="circle">
              <a:fillToRect l="100000" t="100000"/>
            </a:path>
            <a:tileRect r="-100000" b="-100000"/>
          </a:gradFill>
          <a:ln w="19050">
            <a:solidFill>
              <a:schemeClr val="accent1">
                <a:lumMod val="50000"/>
              </a:schemeClr>
            </a:solidFill>
            <a:miter lim="800000"/>
            <a:headEnd/>
            <a:tailEnd/>
          </a:ln>
          <a:effectLst>
            <a:outerShdw blurRad="50800" dist="203200" dir="2700000" algn="tl" rotWithShape="0">
              <a:schemeClr val="accent1">
                <a:lumMod val="75000"/>
                <a:alpha val="43000"/>
              </a:scheme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mbria" charset="0"/>
                <a:ea typeface="Times New Roman" charset="0"/>
              </a:rPr>
              <a:t>UMM Statistics Curriculum</a:t>
            </a:r>
          </a:p>
        </p:txBody>
      </p:sp>
      <p:sp>
        <p:nvSpPr>
          <p:cNvPr id="33805" name="Line 13"/>
          <p:cNvSpPr>
            <a:spLocks noChangeShapeType="1"/>
          </p:cNvSpPr>
          <p:nvPr/>
        </p:nvSpPr>
        <p:spPr bwMode="auto">
          <a:xfrm>
            <a:off x="3200400" y="1143000"/>
            <a:ext cx="0" cy="4572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6" name="Line 14"/>
          <p:cNvSpPr>
            <a:spLocks noChangeShapeType="1"/>
          </p:cNvSpPr>
          <p:nvPr/>
        </p:nvSpPr>
        <p:spPr bwMode="auto">
          <a:xfrm flipV="1">
            <a:off x="3962400" y="2057400"/>
            <a:ext cx="2286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7" name="Line 15"/>
          <p:cNvSpPr>
            <a:spLocks noChangeShapeType="1"/>
          </p:cNvSpPr>
          <p:nvPr/>
        </p:nvSpPr>
        <p:spPr bwMode="auto">
          <a:xfrm>
            <a:off x="914400" y="4114800"/>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8" name="Line 16"/>
          <p:cNvSpPr>
            <a:spLocks noChangeShapeType="1"/>
          </p:cNvSpPr>
          <p:nvPr/>
        </p:nvSpPr>
        <p:spPr bwMode="auto">
          <a:xfrm>
            <a:off x="4876800" y="2552700"/>
            <a:ext cx="0" cy="8763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09" name="Line 17"/>
          <p:cNvSpPr>
            <a:spLocks noChangeShapeType="1"/>
          </p:cNvSpPr>
          <p:nvPr/>
        </p:nvSpPr>
        <p:spPr bwMode="auto">
          <a:xfrm flipH="1">
            <a:off x="3962400" y="3429000"/>
            <a:ext cx="9144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1" name="Line 19"/>
          <p:cNvSpPr>
            <a:spLocks noChangeShapeType="1"/>
          </p:cNvSpPr>
          <p:nvPr/>
        </p:nvSpPr>
        <p:spPr bwMode="auto">
          <a:xfrm>
            <a:off x="914400" y="4038600"/>
            <a:ext cx="64770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5" name="Line 23"/>
          <p:cNvSpPr>
            <a:spLocks noChangeShapeType="1"/>
          </p:cNvSpPr>
          <p:nvPr/>
        </p:nvSpPr>
        <p:spPr bwMode="auto">
          <a:xfrm flipH="1">
            <a:off x="2971800" y="1143000"/>
            <a:ext cx="0" cy="381000"/>
          </a:xfrm>
          <a:prstGeom prst="line">
            <a:avLst/>
          </a:prstGeom>
          <a:noFill/>
          <a:ln w="444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6" name="Line 24"/>
          <p:cNvSpPr>
            <a:spLocks noChangeShapeType="1"/>
          </p:cNvSpPr>
          <p:nvPr/>
        </p:nvSpPr>
        <p:spPr bwMode="auto">
          <a:xfrm flipH="1">
            <a:off x="1219200" y="1495425"/>
            <a:ext cx="1714500" cy="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7" name="Line 25"/>
          <p:cNvSpPr>
            <a:spLocks noChangeShapeType="1"/>
          </p:cNvSpPr>
          <p:nvPr/>
        </p:nvSpPr>
        <p:spPr bwMode="auto">
          <a:xfrm>
            <a:off x="1219200" y="1143001"/>
            <a:ext cx="0" cy="228600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8" name="Line 26"/>
          <p:cNvSpPr>
            <a:spLocks noChangeShapeType="1"/>
          </p:cNvSpPr>
          <p:nvPr/>
        </p:nvSpPr>
        <p:spPr bwMode="auto">
          <a:xfrm>
            <a:off x="1219200" y="3429000"/>
            <a:ext cx="1257300" cy="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19" name="Line 27"/>
          <p:cNvSpPr>
            <a:spLocks noChangeShapeType="1"/>
          </p:cNvSpPr>
          <p:nvPr/>
        </p:nvSpPr>
        <p:spPr bwMode="auto">
          <a:xfrm>
            <a:off x="1676400" y="1143000"/>
            <a:ext cx="0" cy="9144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0" name="Line 28"/>
          <p:cNvSpPr>
            <a:spLocks noChangeShapeType="1"/>
          </p:cNvSpPr>
          <p:nvPr/>
        </p:nvSpPr>
        <p:spPr bwMode="auto">
          <a:xfrm>
            <a:off x="1676400" y="2057400"/>
            <a:ext cx="8001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1" name="Line 29"/>
          <p:cNvSpPr>
            <a:spLocks noChangeShapeType="1"/>
          </p:cNvSpPr>
          <p:nvPr/>
        </p:nvSpPr>
        <p:spPr bwMode="auto">
          <a:xfrm>
            <a:off x="8382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3" name="Line 31"/>
          <p:cNvSpPr>
            <a:spLocks noChangeShapeType="1"/>
          </p:cNvSpPr>
          <p:nvPr/>
        </p:nvSpPr>
        <p:spPr bwMode="auto">
          <a:xfrm>
            <a:off x="838200" y="4114800"/>
            <a:ext cx="6553200" cy="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7" name="Line 35"/>
          <p:cNvSpPr>
            <a:spLocks noChangeShapeType="1"/>
          </p:cNvSpPr>
          <p:nvPr/>
        </p:nvSpPr>
        <p:spPr bwMode="auto">
          <a:xfrm>
            <a:off x="5105400" y="2514600"/>
            <a:ext cx="0" cy="838200"/>
          </a:xfrm>
          <a:prstGeom prst="line">
            <a:avLst/>
          </a:prstGeom>
          <a:noFill/>
          <a:ln w="44450">
            <a:solidFill>
              <a:srgbClr val="FF66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3828" name="Line 36"/>
          <p:cNvSpPr>
            <a:spLocks noChangeShapeType="1"/>
          </p:cNvSpPr>
          <p:nvPr/>
        </p:nvSpPr>
        <p:spPr bwMode="auto">
          <a:xfrm flipH="1">
            <a:off x="3962400" y="3352800"/>
            <a:ext cx="1143000" cy="0"/>
          </a:xfrm>
          <a:prstGeom prst="line">
            <a:avLst/>
          </a:prstGeom>
          <a:noFill/>
          <a:ln w="44450">
            <a:solidFill>
              <a:srgbClr val="FF66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8" name="AutoShape 10"/>
          <p:cNvSpPr>
            <a:spLocks noChangeArrowheads="1"/>
          </p:cNvSpPr>
          <p:nvPr/>
        </p:nvSpPr>
        <p:spPr bwMode="auto">
          <a:xfrm>
            <a:off x="152400" y="4343400"/>
            <a:ext cx="1476375" cy="914400"/>
          </a:xfrm>
          <a:prstGeom prst="roundRect">
            <a:avLst>
              <a:gd name="adj" fmla="val 16667"/>
            </a:avLst>
          </a:prstGeom>
          <a:gradFill flip="none" rotWithShape="1">
            <a:gsLst>
              <a:gs pos="0">
                <a:schemeClr val="accent6">
                  <a:lumMod val="50000"/>
                </a:schemeClr>
              </a:gs>
              <a:gs pos="100000">
                <a:schemeClr val="bg1"/>
              </a:gs>
              <a:gs pos="50000">
                <a:schemeClr val="accent1"/>
              </a:gs>
            </a:gsLst>
            <a:path path="rect">
              <a:fillToRect l="100000" t="100000"/>
            </a:path>
            <a:tileRect r="-100000" b="-100000"/>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effectLst/>
                <a:latin typeface="Cambria" charset="0"/>
                <a:ea typeface="Times New Roman" charset="0"/>
              </a:rPr>
              <a:t>Stat</a:t>
            </a:r>
            <a:r>
              <a:rPr kumimoji="0" lang="en-US" sz="1200" b="1" i="0" u="none" strike="noStrike" cap="none" normalizeH="0" dirty="0" smtClean="0">
                <a:ln>
                  <a:noFill/>
                </a:ln>
                <a:effectLst/>
                <a:latin typeface="Cambria" charset="0"/>
                <a:ea typeface="Times New Roman" charset="0"/>
              </a:rPr>
              <a:t> 3501</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baseline="0" dirty="0" smtClean="0">
                <a:latin typeface="Cambria" charset="0"/>
                <a:ea typeface="Times New Roman" charset="0"/>
              </a:rPr>
              <a:t>Survey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dirty="0" smtClean="0">
                <a:ln>
                  <a:noFill/>
                </a:ln>
                <a:effectLst/>
                <a:latin typeface="Cambria" charset="0"/>
                <a:ea typeface="Times New Roman" charset="0"/>
              </a:rPr>
              <a:t>Sampling</a:t>
            </a:r>
            <a:endParaRPr kumimoji="0" lang="en-US" sz="1200" b="1" i="0" u="none" strike="noStrike" cap="none" normalizeH="0" baseline="0" dirty="0">
              <a:ln>
                <a:noFill/>
              </a:ln>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39" name="AutoShape 10"/>
          <p:cNvSpPr>
            <a:spLocks noChangeArrowheads="1"/>
          </p:cNvSpPr>
          <p:nvPr/>
        </p:nvSpPr>
        <p:spPr bwMode="auto">
          <a:xfrm>
            <a:off x="4724400" y="4343400"/>
            <a:ext cx="1476375" cy="914400"/>
          </a:xfrm>
          <a:prstGeom prst="roundRect">
            <a:avLst>
              <a:gd name="adj" fmla="val 16667"/>
            </a:avLst>
          </a:prstGeom>
          <a:gradFill flip="none" rotWithShape="1">
            <a:gsLst>
              <a:gs pos="0">
                <a:schemeClr val="accent6">
                  <a:lumMod val="50000"/>
                </a:schemeClr>
              </a:gs>
              <a:gs pos="100000">
                <a:schemeClr val="bg1"/>
              </a:gs>
              <a:gs pos="50000">
                <a:schemeClr val="accent1"/>
              </a:gs>
            </a:gsLst>
            <a:path path="rect">
              <a:fillToRect l="100000" t="100000"/>
            </a:path>
            <a:tileRect r="-100000" b="-100000"/>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ambria" charset="0"/>
                <a:ea typeface="Times New Roman" charset="0"/>
              </a:rPr>
              <a:t>Stat </a:t>
            </a:r>
            <a:r>
              <a:rPr kumimoji="0" lang="en-US" sz="1200" b="1" i="0" u="none" strike="noStrike" cap="none" normalizeH="0" baseline="0" dirty="0" smtClean="0">
                <a:ln>
                  <a:noFill/>
                </a:ln>
                <a:solidFill>
                  <a:srgbClr val="000000"/>
                </a:solidFill>
                <a:effectLst/>
                <a:latin typeface="Cambria" charset="0"/>
                <a:ea typeface="Times New Roman" charset="0"/>
              </a:rPr>
              <a:t>4681</a:t>
            </a:r>
            <a:endParaRPr kumimoji="0" lang="en-US" sz="1200" b="1" i="0" u="none" strike="noStrike" cap="none" normalizeH="0" baseline="0" dirty="0">
              <a:ln>
                <a:noFill/>
              </a:ln>
              <a:solidFill>
                <a:srgbClr val="000000"/>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Cambria" charset="0"/>
                <a:ea typeface="Times New Roman" charset="0"/>
              </a:rPr>
              <a:t>Introduction to Time Series Analysis</a:t>
            </a:r>
            <a:endParaRPr kumimoji="0" lang="en-US" sz="1200" b="1" i="0" u="none" strike="noStrike" cap="none" normalizeH="0" baseline="0" dirty="0">
              <a:ln>
                <a:noFill/>
              </a:ln>
              <a:solidFill>
                <a:srgbClr val="000000"/>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0" name="AutoShape 9"/>
          <p:cNvSpPr>
            <a:spLocks noChangeArrowheads="1"/>
          </p:cNvSpPr>
          <p:nvPr/>
        </p:nvSpPr>
        <p:spPr bwMode="auto">
          <a:xfrm>
            <a:off x="7467600" y="25146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Stat 4631</a:t>
            </a:r>
          </a:p>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rgbClr val="FFFFFF"/>
                </a:solidFill>
                <a:latin typeface="Cambria" charset="0"/>
                <a:ea typeface="Times New Roman" charset="0"/>
              </a:rPr>
              <a:t>Design and Analysis of Experiments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1" name="AutoShape 9"/>
          <p:cNvSpPr>
            <a:spLocks noChangeArrowheads="1"/>
          </p:cNvSpPr>
          <p:nvPr/>
        </p:nvSpPr>
        <p:spPr bwMode="auto">
          <a:xfrm>
            <a:off x="7467600" y="3505200"/>
            <a:ext cx="1476375" cy="914400"/>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Cambria" charset="0"/>
                <a:ea typeface="Times New Roman" charset="0"/>
              </a:rPr>
              <a:t>Stat </a:t>
            </a:r>
            <a:r>
              <a:rPr kumimoji="0" lang="en-US" sz="1200" b="1" i="0" u="none" strike="noStrike" cap="none" normalizeH="0" baseline="0" dirty="0" smtClean="0">
                <a:ln>
                  <a:noFill/>
                </a:ln>
                <a:solidFill>
                  <a:srgbClr val="FFFFFF"/>
                </a:solidFill>
                <a:effectLst/>
                <a:latin typeface="Cambria" charset="0"/>
                <a:ea typeface="Times New Roman" charset="0"/>
              </a:rPr>
              <a:t>4651</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mbria" charset="0"/>
                <a:ea typeface="Times New Roman" charset="0"/>
              </a:rPr>
              <a:t>Applied Nonparametric Statistics</a:t>
            </a:r>
            <a:endParaRPr kumimoji="0" lang="en-US" sz="1200" b="1" i="0" u="none" strike="noStrike" cap="none" normalizeH="0" baseline="0" dirty="0">
              <a:ln>
                <a:noFill/>
              </a:ln>
              <a:solidFill>
                <a:srgbClr val="FFFFFF"/>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42" name="AutoShape 9"/>
          <p:cNvSpPr>
            <a:spLocks noChangeArrowheads="1"/>
          </p:cNvSpPr>
          <p:nvPr/>
        </p:nvSpPr>
        <p:spPr bwMode="auto">
          <a:xfrm>
            <a:off x="7467600" y="4495800"/>
            <a:ext cx="1476375" cy="914400"/>
          </a:xfrm>
          <a:prstGeom prst="roundRect">
            <a:avLst>
              <a:gd name="adj" fmla="val 16667"/>
            </a:avLst>
          </a:prstGeom>
          <a:gradFill flip="none" rotWithShape="1">
            <a:gsLst>
              <a:gs pos="0">
                <a:schemeClr val="accent6">
                  <a:lumMod val="50000"/>
                </a:schemeClr>
              </a:gs>
              <a:gs pos="100000">
                <a:schemeClr val="bg1"/>
              </a:gs>
              <a:gs pos="50000">
                <a:schemeClr val="accent1"/>
              </a:gs>
            </a:gsLst>
            <a:path path="rect">
              <a:fillToRect l="100000" t="100000"/>
            </a:path>
            <a:tileRect r="-100000" b="-100000"/>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ambria" charset="0"/>
                <a:ea typeface="Times New Roman" charset="0"/>
              </a:rPr>
              <a:t>Stat </a:t>
            </a:r>
            <a:r>
              <a:rPr kumimoji="0" lang="en-US" sz="1200" b="1" i="0" u="none" strike="noStrike" cap="none" normalizeH="0" baseline="0" dirty="0" smtClean="0">
                <a:ln>
                  <a:noFill/>
                </a:ln>
                <a:solidFill>
                  <a:srgbClr val="000000"/>
                </a:solidFill>
                <a:effectLst/>
                <a:latin typeface="Cambria" charset="0"/>
                <a:ea typeface="Times New Roman" charset="0"/>
              </a:rPr>
              <a:t>4671</a:t>
            </a:r>
            <a:endParaRPr kumimoji="0" lang="en-US" sz="1200" b="1" i="0" u="none" strike="noStrike" cap="none" normalizeH="0" baseline="0" dirty="0">
              <a:ln>
                <a:noFill/>
              </a:ln>
              <a:solidFill>
                <a:srgbClr val="000000"/>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Cambria" charset="0"/>
                <a:ea typeface="Times New Roman" charset="0"/>
              </a:rPr>
              <a:t>Statistical Computing</a:t>
            </a:r>
            <a:endParaRPr kumimoji="0" lang="en-US" sz="1200" b="1" i="0" u="none" strike="noStrike" cap="none" normalizeH="0" baseline="0" dirty="0">
              <a:ln>
                <a:noFill/>
              </a:ln>
              <a:solidFill>
                <a:srgbClr val="000000"/>
              </a:solidFill>
              <a:effectLst/>
              <a:latin typeface="Cambria" charset="0"/>
              <a:ea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Cambria" charset="0"/>
              <a:ea typeface="Times New Roman" charset="0"/>
            </a:endParaRPr>
          </a:p>
        </p:txBody>
      </p:sp>
      <p:sp>
        <p:nvSpPr>
          <p:cNvPr id="2" name="TextBox 1"/>
          <p:cNvSpPr txBox="1"/>
          <p:nvPr/>
        </p:nvSpPr>
        <p:spPr>
          <a:xfrm>
            <a:off x="1905000" y="6477000"/>
            <a:ext cx="5638800" cy="276999"/>
          </a:xfrm>
          <a:prstGeom prst="rect">
            <a:avLst/>
          </a:prstGeom>
          <a:noFill/>
        </p:spPr>
        <p:txBody>
          <a:bodyPr wrap="square" rtlCol="0">
            <a:spAutoFit/>
          </a:bodyPr>
          <a:lstStyle/>
          <a:p>
            <a:r>
              <a:rPr lang="en-US" sz="1200" b="1" dirty="0" smtClean="0"/>
              <a:t>Figure C.2. </a:t>
            </a:r>
            <a:r>
              <a:rPr lang="en-US" sz="1200" dirty="0" smtClean="0"/>
              <a:t>Recently developed courses</a:t>
            </a:r>
            <a:endParaRPr lang="en-US" sz="1200" b="1" dirty="0"/>
          </a:p>
        </p:txBody>
      </p:sp>
      <p:sp>
        <p:nvSpPr>
          <p:cNvPr id="44" name="Line 29"/>
          <p:cNvSpPr>
            <a:spLocks noChangeShapeType="1"/>
          </p:cNvSpPr>
          <p:nvPr/>
        </p:nvSpPr>
        <p:spPr bwMode="auto">
          <a:xfrm>
            <a:off x="2438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5" name="Line 29"/>
          <p:cNvSpPr>
            <a:spLocks noChangeShapeType="1"/>
          </p:cNvSpPr>
          <p:nvPr/>
        </p:nvSpPr>
        <p:spPr bwMode="auto">
          <a:xfrm>
            <a:off x="5486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6" name="Line 29"/>
          <p:cNvSpPr>
            <a:spLocks noChangeShapeType="1"/>
          </p:cNvSpPr>
          <p:nvPr/>
        </p:nvSpPr>
        <p:spPr bwMode="auto">
          <a:xfrm>
            <a:off x="3962400" y="41148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9" name="Line 15"/>
          <p:cNvSpPr>
            <a:spLocks noChangeShapeType="1"/>
          </p:cNvSpPr>
          <p:nvPr/>
        </p:nvSpPr>
        <p:spPr bwMode="auto">
          <a:xfrm>
            <a:off x="5638800" y="4038600"/>
            <a:ext cx="0" cy="3048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50" name="Line 29"/>
          <p:cNvSpPr>
            <a:spLocks noChangeShapeType="1"/>
          </p:cNvSpPr>
          <p:nvPr/>
        </p:nvSpPr>
        <p:spPr bwMode="auto">
          <a:xfrm>
            <a:off x="3200400" y="3886200"/>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51" name="Line 15"/>
          <p:cNvSpPr>
            <a:spLocks noChangeShapeType="1"/>
          </p:cNvSpPr>
          <p:nvPr/>
        </p:nvSpPr>
        <p:spPr bwMode="auto">
          <a:xfrm>
            <a:off x="3276600" y="3886200"/>
            <a:ext cx="0" cy="1524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5" name="Rounded Rectangle 4"/>
          <p:cNvSpPr/>
          <p:nvPr/>
        </p:nvSpPr>
        <p:spPr>
          <a:xfrm>
            <a:off x="6324600" y="838200"/>
            <a:ext cx="609600" cy="228600"/>
          </a:xfrm>
          <a:prstGeom prst="roundRect">
            <a:avLst/>
          </a:prstGeom>
          <a:gradFill flip="none" rotWithShape="1">
            <a:gsLst>
              <a:gs pos="0">
                <a:schemeClr val="accent6">
                  <a:lumMod val="50000"/>
                </a:schemeClr>
              </a:gs>
              <a:gs pos="55000">
                <a:schemeClr val="accent1">
                  <a:shade val="69000"/>
                  <a:satMod val="137000"/>
                </a:schemeClr>
              </a:gs>
              <a:gs pos="100000">
                <a:schemeClr val="bg1"/>
              </a:gs>
            </a:gsLst>
            <a:path path="rect">
              <a:fillToRect l="100000" t="100000"/>
            </a:path>
            <a:tileRect r="-100000" b="-100000"/>
          </a:gradFill>
          <a:ln>
            <a:gradFill flip="none" rotWithShape="1">
              <a:gsLst>
                <a:gs pos="0">
                  <a:schemeClr val="accent6">
                    <a:lumMod val="50000"/>
                  </a:schemeClr>
                </a:gs>
                <a:gs pos="100000">
                  <a:srgbClr val="FFFFFF"/>
                </a:gs>
              </a:gsLst>
              <a:path path="rect">
                <a:fillToRect l="100000" t="100000"/>
              </a:path>
              <a:tileRect r="-100000" b="-100000"/>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086600" y="838200"/>
            <a:ext cx="1905000" cy="276999"/>
          </a:xfrm>
          <a:prstGeom prst="rect">
            <a:avLst/>
          </a:prstGeom>
          <a:noFill/>
        </p:spPr>
        <p:txBody>
          <a:bodyPr wrap="square" rtlCol="0">
            <a:spAutoFit/>
          </a:bodyPr>
          <a:lstStyle/>
          <a:p>
            <a:r>
              <a:rPr lang="en-US" sz="1200" dirty="0" smtClean="0"/>
              <a:t>Recently developed courses</a:t>
            </a:r>
            <a:endParaRPr lang="en-US" sz="1200" dirty="0"/>
          </a:p>
        </p:txBody>
      </p:sp>
    </p:spTree>
    <p:extLst>
      <p:ext uri="{BB962C8B-B14F-4D97-AF65-F5344CB8AC3E}">
        <p14:creationId xmlns:p14="http://schemas.microsoft.com/office/powerpoint/2010/main" val="27879344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ChangeArrowheads="1"/>
          </p:cNvSpPr>
          <p:nvPr/>
        </p:nvSpPr>
        <p:spPr bwMode="auto">
          <a:xfrm>
            <a:off x="736600" y="242888"/>
            <a:ext cx="1476375" cy="1133475"/>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1601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Introduction to Statistics</a:t>
            </a:r>
          </a:p>
        </p:txBody>
      </p:sp>
      <p:sp>
        <p:nvSpPr>
          <p:cNvPr id="36867" name="AutoShape 3"/>
          <p:cNvSpPr>
            <a:spLocks noChangeArrowheads="1"/>
          </p:cNvSpPr>
          <p:nvPr/>
        </p:nvSpPr>
        <p:spPr bwMode="auto">
          <a:xfrm>
            <a:off x="2451100" y="242888"/>
            <a:ext cx="1476375" cy="1133475"/>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2601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Statistical Methods</a:t>
            </a:r>
          </a:p>
        </p:txBody>
      </p:sp>
      <p:sp>
        <p:nvSpPr>
          <p:cNvPr id="36868" name="AutoShape 4"/>
          <p:cNvSpPr>
            <a:spLocks noChangeArrowheads="1"/>
          </p:cNvSpPr>
          <p:nvPr/>
        </p:nvSpPr>
        <p:spPr bwMode="auto">
          <a:xfrm>
            <a:off x="2451100" y="1614488"/>
            <a:ext cx="1476375" cy="1133475"/>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Stat/Math 2501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Probability &amp; Stochastic Processes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6869" name="AutoShape 5"/>
          <p:cNvSpPr>
            <a:spLocks noChangeArrowheads="1"/>
          </p:cNvSpPr>
          <p:nvPr/>
        </p:nvSpPr>
        <p:spPr bwMode="auto">
          <a:xfrm>
            <a:off x="4165600" y="1614488"/>
            <a:ext cx="1476375" cy="1133475"/>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2611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Mathematical 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6870" name="AutoShape 6"/>
          <p:cNvSpPr>
            <a:spLocks noChangeArrowheads="1"/>
          </p:cNvSpPr>
          <p:nvPr/>
        </p:nvSpPr>
        <p:spPr bwMode="auto">
          <a:xfrm>
            <a:off x="2451100" y="2986088"/>
            <a:ext cx="1476375" cy="1133475"/>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Data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6871" name="AutoShape 7"/>
          <p:cNvSpPr>
            <a:spLocks noChangeArrowheads="1"/>
          </p:cNvSpPr>
          <p:nvPr/>
        </p:nvSpPr>
        <p:spPr bwMode="auto">
          <a:xfrm>
            <a:off x="736600" y="4357688"/>
            <a:ext cx="1476375" cy="1133475"/>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3611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Multivariate Statistical Analysis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6872" name="AutoShape 8"/>
          <p:cNvSpPr>
            <a:spLocks noChangeArrowheads="1"/>
          </p:cNvSpPr>
          <p:nvPr/>
        </p:nvSpPr>
        <p:spPr bwMode="auto">
          <a:xfrm>
            <a:off x="2451100" y="4357688"/>
            <a:ext cx="1476375" cy="1133475"/>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4601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Biostatistics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6873" name="AutoShape 9"/>
          <p:cNvSpPr>
            <a:spLocks noChangeArrowheads="1"/>
          </p:cNvSpPr>
          <p:nvPr/>
        </p:nvSpPr>
        <p:spPr bwMode="auto">
          <a:xfrm>
            <a:off x="4165600" y="4357688"/>
            <a:ext cx="1476375" cy="1133475"/>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4671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Statistical Computing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6874" name="AutoShape 10"/>
          <p:cNvSpPr>
            <a:spLocks noChangeArrowheads="1"/>
          </p:cNvSpPr>
          <p:nvPr/>
        </p:nvSpPr>
        <p:spPr bwMode="auto">
          <a:xfrm>
            <a:off x="5880100" y="4357688"/>
            <a:ext cx="1476375" cy="1133475"/>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465X</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Topics in Statistics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6875" name="AutoShape 11"/>
          <p:cNvSpPr>
            <a:spLocks noChangeArrowheads="1"/>
          </p:cNvSpPr>
          <p:nvPr/>
        </p:nvSpPr>
        <p:spPr bwMode="auto">
          <a:xfrm>
            <a:off x="4165600" y="5729288"/>
            <a:ext cx="1476375" cy="1133475"/>
          </a:xfrm>
          <a:prstGeom prst="roundRect">
            <a:avLst>
              <a:gd name="adj" fmla="val 16667"/>
            </a:avLst>
          </a:prstGeom>
          <a:gradFill rotWithShape="0">
            <a:gsLst>
              <a:gs pos="0">
                <a:srgbClr val="FABF8F"/>
              </a:gs>
              <a:gs pos="100000">
                <a:srgbClr val="974706"/>
              </a:gs>
            </a:gsLst>
            <a:lin ang="5400000" scaled="1"/>
          </a:gradFill>
          <a:ln w="19050">
            <a:solidFill>
              <a:srgbClr val="974706"/>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Stat 4911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Times New Roman" charset="0"/>
              </a:rPr>
              <a:t>Senior Seminar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rgbClr val="FFFFFF"/>
              </a:solidFill>
              <a:effectLst/>
              <a:latin typeface="Cambria" charset="0"/>
              <a:ea typeface="Times New Roman" charset="0"/>
            </a:endParaRPr>
          </a:p>
        </p:txBody>
      </p:sp>
      <p:sp>
        <p:nvSpPr>
          <p:cNvPr id="36876" name="Rectangle 12"/>
          <p:cNvSpPr>
            <a:spLocks noChangeArrowheads="1"/>
          </p:cNvSpPr>
          <p:nvPr/>
        </p:nvSpPr>
        <p:spPr bwMode="auto">
          <a:xfrm>
            <a:off x="5994400" y="23813"/>
            <a:ext cx="1257300" cy="1238250"/>
          </a:xfrm>
          <a:prstGeom prst="rect">
            <a:avLst/>
          </a:prstGeom>
          <a:gradFill rotWithShape="0">
            <a:gsLst>
              <a:gs pos="0">
                <a:srgbClr val="FDE9D9"/>
              </a:gs>
              <a:gs pos="100000">
                <a:srgbClr val="FABF8F"/>
              </a:gs>
            </a:gsLst>
            <a:lin ang="5400000" scaled="1"/>
          </a:gradFill>
          <a:ln w="19050">
            <a:solidFill>
              <a:srgbClr val="E36C0A"/>
            </a:solidFill>
            <a:miter lim="800000"/>
            <a:headEnd/>
            <a:tailEnd/>
          </a:ln>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mbria" charset="0"/>
                <a:ea typeface="Times New Roman" charset="0"/>
              </a:rPr>
              <a:t>UMM Statistics Curriculum: Target Groups</a:t>
            </a:r>
            <a:endParaRPr kumimoji="0" lang="en-US" sz="1400" b="0" i="0" u="none" strike="noStrike" cap="none" normalizeH="0" baseline="0">
              <a:ln>
                <a:noFill/>
              </a:ln>
              <a:solidFill>
                <a:schemeClr val="tx1"/>
              </a:solidFill>
              <a:effectLst/>
              <a:latin typeface="Times New Roman" charset="0"/>
              <a:ea typeface="Times New Roman" charset="0"/>
            </a:endParaRPr>
          </a:p>
        </p:txBody>
      </p:sp>
      <p:sp>
        <p:nvSpPr>
          <p:cNvPr id="36877" name="Line 13"/>
          <p:cNvSpPr>
            <a:spLocks noChangeShapeType="1"/>
          </p:cNvSpPr>
          <p:nvPr/>
        </p:nvSpPr>
        <p:spPr bwMode="auto">
          <a:xfrm>
            <a:off x="3136900" y="1385888"/>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78" name="Line 14"/>
          <p:cNvSpPr>
            <a:spLocks noChangeShapeType="1"/>
          </p:cNvSpPr>
          <p:nvPr/>
        </p:nvSpPr>
        <p:spPr bwMode="auto">
          <a:xfrm flipV="1">
            <a:off x="3937000" y="2185988"/>
            <a:ext cx="2286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79" name="Line 15"/>
          <p:cNvSpPr>
            <a:spLocks noChangeShapeType="1"/>
          </p:cNvSpPr>
          <p:nvPr/>
        </p:nvSpPr>
        <p:spPr bwMode="auto">
          <a:xfrm>
            <a:off x="3136900" y="4129088"/>
            <a:ext cx="0" cy="2286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80" name="Line 16"/>
          <p:cNvSpPr>
            <a:spLocks noChangeShapeType="1"/>
          </p:cNvSpPr>
          <p:nvPr/>
        </p:nvSpPr>
        <p:spPr bwMode="auto">
          <a:xfrm>
            <a:off x="4851400" y="2757488"/>
            <a:ext cx="0" cy="8001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81" name="Line 17"/>
          <p:cNvSpPr>
            <a:spLocks noChangeShapeType="1"/>
          </p:cNvSpPr>
          <p:nvPr/>
        </p:nvSpPr>
        <p:spPr bwMode="auto">
          <a:xfrm flipH="1">
            <a:off x="3937000" y="3557588"/>
            <a:ext cx="9144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82" name="Line 18"/>
          <p:cNvSpPr>
            <a:spLocks noChangeShapeType="1"/>
          </p:cNvSpPr>
          <p:nvPr/>
        </p:nvSpPr>
        <p:spPr bwMode="auto">
          <a:xfrm flipH="1">
            <a:off x="1651000" y="4243388"/>
            <a:ext cx="14859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83" name="Line 19"/>
          <p:cNvSpPr>
            <a:spLocks noChangeShapeType="1"/>
          </p:cNvSpPr>
          <p:nvPr/>
        </p:nvSpPr>
        <p:spPr bwMode="auto">
          <a:xfrm>
            <a:off x="3136900" y="4252913"/>
            <a:ext cx="35433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84" name="Line 20"/>
          <p:cNvSpPr>
            <a:spLocks noChangeShapeType="1"/>
          </p:cNvSpPr>
          <p:nvPr/>
        </p:nvSpPr>
        <p:spPr bwMode="auto">
          <a:xfrm>
            <a:off x="4851400" y="4243388"/>
            <a:ext cx="0" cy="1143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85" name="Line 21"/>
          <p:cNvSpPr>
            <a:spLocks noChangeShapeType="1"/>
          </p:cNvSpPr>
          <p:nvPr/>
        </p:nvSpPr>
        <p:spPr bwMode="auto">
          <a:xfrm flipH="1">
            <a:off x="6680200" y="4243388"/>
            <a:ext cx="0" cy="1143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86" name="Line 22"/>
          <p:cNvSpPr>
            <a:spLocks noChangeShapeType="1"/>
          </p:cNvSpPr>
          <p:nvPr/>
        </p:nvSpPr>
        <p:spPr bwMode="auto">
          <a:xfrm>
            <a:off x="1651000" y="4243388"/>
            <a:ext cx="0" cy="1143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87" name="Line 23"/>
          <p:cNvSpPr>
            <a:spLocks noChangeShapeType="1"/>
          </p:cNvSpPr>
          <p:nvPr/>
        </p:nvSpPr>
        <p:spPr bwMode="auto">
          <a:xfrm>
            <a:off x="2908300" y="1385888"/>
            <a:ext cx="0" cy="114300"/>
          </a:xfrm>
          <a:prstGeom prst="line">
            <a:avLst/>
          </a:prstGeom>
          <a:noFill/>
          <a:ln w="444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88" name="Line 24"/>
          <p:cNvSpPr>
            <a:spLocks noChangeShapeType="1"/>
          </p:cNvSpPr>
          <p:nvPr/>
        </p:nvSpPr>
        <p:spPr bwMode="auto">
          <a:xfrm flipH="1">
            <a:off x="1193800" y="1500188"/>
            <a:ext cx="1714500" cy="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89" name="Line 25"/>
          <p:cNvSpPr>
            <a:spLocks noChangeShapeType="1"/>
          </p:cNvSpPr>
          <p:nvPr/>
        </p:nvSpPr>
        <p:spPr bwMode="auto">
          <a:xfrm>
            <a:off x="1193800" y="1385888"/>
            <a:ext cx="0" cy="217170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90" name="Line 26"/>
          <p:cNvSpPr>
            <a:spLocks noChangeShapeType="1"/>
          </p:cNvSpPr>
          <p:nvPr/>
        </p:nvSpPr>
        <p:spPr bwMode="auto">
          <a:xfrm>
            <a:off x="1193800" y="3557588"/>
            <a:ext cx="1257300" cy="0"/>
          </a:xfrm>
          <a:prstGeom prst="line">
            <a:avLst/>
          </a:prstGeom>
          <a:noFill/>
          <a:ln w="44450">
            <a:solidFill>
              <a:srgbClr val="31849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91" name="Line 27"/>
          <p:cNvSpPr>
            <a:spLocks noChangeShapeType="1"/>
          </p:cNvSpPr>
          <p:nvPr/>
        </p:nvSpPr>
        <p:spPr bwMode="auto">
          <a:xfrm>
            <a:off x="1651000" y="1385888"/>
            <a:ext cx="0" cy="91440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92" name="Line 28"/>
          <p:cNvSpPr>
            <a:spLocks noChangeShapeType="1"/>
          </p:cNvSpPr>
          <p:nvPr/>
        </p:nvSpPr>
        <p:spPr bwMode="auto">
          <a:xfrm>
            <a:off x="1651000" y="2300288"/>
            <a:ext cx="800100" cy="0"/>
          </a:xfrm>
          <a:prstGeom prst="line">
            <a:avLst/>
          </a:prstGeom>
          <a:noFill/>
          <a:ln w="44450">
            <a:solidFill>
              <a:srgbClr val="FFFF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93" name="Line 29"/>
          <p:cNvSpPr>
            <a:spLocks noChangeShapeType="1"/>
          </p:cNvSpPr>
          <p:nvPr/>
        </p:nvSpPr>
        <p:spPr bwMode="auto">
          <a:xfrm>
            <a:off x="3251200" y="4117975"/>
            <a:ext cx="0" cy="2286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94" name="Line 30"/>
          <p:cNvSpPr>
            <a:spLocks noChangeShapeType="1"/>
          </p:cNvSpPr>
          <p:nvPr/>
        </p:nvSpPr>
        <p:spPr bwMode="auto">
          <a:xfrm flipH="1">
            <a:off x="1765300" y="4232275"/>
            <a:ext cx="1485900" cy="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95" name="Line 31"/>
          <p:cNvSpPr>
            <a:spLocks noChangeShapeType="1"/>
          </p:cNvSpPr>
          <p:nvPr/>
        </p:nvSpPr>
        <p:spPr bwMode="auto">
          <a:xfrm>
            <a:off x="3251200" y="4243388"/>
            <a:ext cx="3543300" cy="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96" name="Line 32"/>
          <p:cNvSpPr>
            <a:spLocks noChangeShapeType="1"/>
          </p:cNvSpPr>
          <p:nvPr/>
        </p:nvSpPr>
        <p:spPr bwMode="auto">
          <a:xfrm>
            <a:off x="4965700" y="4232275"/>
            <a:ext cx="0" cy="1143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97" name="Line 33"/>
          <p:cNvSpPr>
            <a:spLocks noChangeShapeType="1"/>
          </p:cNvSpPr>
          <p:nvPr/>
        </p:nvSpPr>
        <p:spPr bwMode="auto">
          <a:xfrm flipH="1">
            <a:off x="6794500" y="4232275"/>
            <a:ext cx="0" cy="1143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98" name="Line 34"/>
          <p:cNvSpPr>
            <a:spLocks noChangeShapeType="1"/>
          </p:cNvSpPr>
          <p:nvPr/>
        </p:nvSpPr>
        <p:spPr bwMode="auto">
          <a:xfrm>
            <a:off x="1765300" y="4232275"/>
            <a:ext cx="0" cy="114300"/>
          </a:xfrm>
          <a:prstGeom prst="line">
            <a:avLst/>
          </a:prstGeom>
          <a:noFill/>
          <a:ln w="44450">
            <a:solidFill>
              <a:srgbClr val="205867"/>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899" name="Line 35"/>
          <p:cNvSpPr>
            <a:spLocks noChangeShapeType="1"/>
          </p:cNvSpPr>
          <p:nvPr/>
        </p:nvSpPr>
        <p:spPr bwMode="auto">
          <a:xfrm>
            <a:off x="5080000" y="2757488"/>
            <a:ext cx="0" cy="1028700"/>
          </a:xfrm>
          <a:prstGeom prst="line">
            <a:avLst/>
          </a:prstGeom>
          <a:noFill/>
          <a:ln w="44450">
            <a:solidFill>
              <a:srgbClr val="FF66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900" name="Line 36"/>
          <p:cNvSpPr>
            <a:spLocks noChangeShapeType="1"/>
          </p:cNvSpPr>
          <p:nvPr/>
        </p:nvSpPr>
        <p:spPr bwMode="auto">
          <a:xfrm flipH="1">
            <a:off x="3937000" y="3786188"/>
            <a:ext cx="1143000" cy="0"/>
          </a:xfrm>
          <a:prstGeom prst="line">
            <a:avLst/>
          </a:prstGeom>
          <a:noFill/>
          <a:ln w="44450">
            <a:solidFill>
              <a:srgbClr val="FF66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901" name="Rectangle 37"/>
          <p:cNvSpPr>
            <a:spLocks noChangeArrowheads="1"/>
          </p:cNvSpPr>
          <p:nvPr/>
        </p:nvSpPr>
        <p:spPr bwMode="auto">
          <a:xfrm>
            <a:off x="5880100" y="1500188"/>
            <a:ext cx="1371600" cy="447675"/>
          </a:xfrm>
          <a:prstGeom prst="rect">
            <a:avLst/>
          </a:prstGeom>
          <a:solidFill>
            <a:srgbClr val="800000"/>
          </a:solidFill>
          <a:ln w="19050">
            <a:solidFill>
              <a:srgbClr val="800000"/>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Times New Roman" charset="0"/>
              </a:rPr>
              <a:t>PSEO</a:t>
            </a:r>
          </a:p>
        </p:txBody>
      </p:sp>
      <p:sp>
        <p:nvSpPr>
          <p:cNvPr id="36902" name="Rectangle 38"/>
          <p:cNvSpPr>
            <a:spLocks noChangeArrowheads="1"/>
          </p:cNvSpPr>
          <p:nvPr/>
        </p:nvSpPr>
        <p:spPr bwMode="auto">
          <a:xfrm>
            <a:off x="5880100" y="2071688"/>
            <a:ext cx="1371600" cy="447675"/>
          </a:xfrm>
          <a:prstGeom prst="rect">
            <a:avLst/>
          </a:prstGeom>
          <a:solidFill>
            <a:srgbClr val="1F497D"/>
          </a:solidFill>
          <a:ln w="19050">
            <a:solidFill>
              <a:srgbClr val="4A7EBB"/>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FFFFFF"/>
                </a:solidFill>
                <a:effectLst/>
                <a:latin typeface="Cambria" charset="0"/>
                <a:ea typeface="Times New Roman" charset="0"/>
              </a:rPr>
              <a:t>PRE-PROFESS.</a:t>
            </a:r>
          </a:p>
        </p:txBody>
      </p:sp>
      <p:sp>
        <p:nvSpPr>
          <p:cNvPr id="36903" name="Rectangle 39"/>
          <p:cNvSpPr>
            <a:spLocks noChangeArrowheads="1"/>
          </p:cNvSpPr>
          <p:nvPr/>
        </p:nvSpPr>
        <p:spPr bwMode="auto">
          <a:xfrm>
            <a:off x="5880100" y="2643188"/>
            <a:ext cx="1371600" cy="447675"/>
          </a:xfrm>
          <a:prstGeom prst="rect">
            <a:avLst/>
          </a:prstGeom>
          <a:solidFill>
            <a:srgbClr val="31849B"/>
          </a:solidFill>
          <a:ln w="19050">
            <a:solidFill>
              <a:srgbClr val="205867"/>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FFFFFF"/>
                </a:solidFill>
                <a:effectLst/>
                <a:latin typeface="Cambria" charset="0"/>
                <a:ea typeface="Times New Roman" charset="0"/>
              </a:rPr>
              <a:t>PRE-GRADUATE</a:t>
            </a:r>
          </a:p>
        </p:txBody>
      </p:sp>
      <p:sp>
        <p:nvSpPr>
          <p:cNvPr id="36904" name="Rectangle 40"/>
          <p:cNvSpPr>
            <a:spLocks noChangeArrowheads="1"/>
          </p:cNvSpPr>
          <p:nvPr/>
        </p:nvSpPr>
        <p:spPr bwMode="auto">
          <a:xfrm>
            <a:off x="5880100" y="3214688"/>
            <a:ext cx="1371600" cy="447675"/>
          </a:xfrm>
          <a:prstGeom prst="rect">
            <a:avLst/>
          </a:prstGeom>
          <a:solidFill>
            <a:srgbClr val="FFFF00"/>
          </a:solidFill>
          <a:ln w="19050">
            <a:solidFill>
              <a:srgbClr val="FABF8F"/>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Times New Roman" charset="0"/>
              </a:rPr>
              <a:t>PROFESS &amp; GRAD</a:t>
            </a:r>
          </a:p>
        </p:txBody>
      </p:sp>
      <p:sp>
        <p:nvSpPr>
          <p:cNvPr id="36905" name="Rectangle 41"/>
          <p:cNvSpPr>
            <a:spLocks noChangeArrowheads="1"/>
          </p:cNvSpPr>
          <p:nvPr/>
        </p:nvSpPr>
        <p:spPr bwMode="auto">
          <a:xfrm>
            <a:off x="5880100" y="3786188"/>
            <a:ext cx="1371600" cy="447675"/>
          </a:xfrm>
          <a:prstGeom prst="rect">
            <a:avLst/>
          </a:prstGeom>
          <a:solidFill>
            <a:srgbClr val="C2D69B"/>
          </a:solidFill>
          <a:ln w="19050">
            <a:solidFill>
              <a:srgbClr val="4E6128"/>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Times New Roman" charset="0"/>
              </a:rPr>
              <a:t>RESEARCHERS</a:t>
            </a:r>
          </a:p>
        </p:txBody>
      </p:sp>
      <p:sp>
        <p:nvSpPr>
          <p:cNvPr id="36906" name="Rectangle 42"/>
          <p:cNvSpPr>
            <a:spLocks noChangeArrowheads="1"/>
          </p:cNvSpPr>
          <p:nvPr/>
        </p:nvSpPr>
        <p:spPr bwMode="auto">
          <a:xfrm>
            <a:off x="850900" y="1042988"/>
            <a:ext cx="228600" cy="228600"/>
          </a:xfrm>
          <a:prstGeom prst="rect">
            <a:avLst/>
          </a:prstGeom>
          <a:solidFill>
            <a:srgbClr val="622423"/>
          </a:solidFill>
          <a:ln w="19050">
            <a:solidFill>
              <a:srgbClr val="800000"/>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907" name="Rectangle 43"/>
          <p:cNvSpPr>
            <a:spLocks noChangeArrowheads="1"/>
          </p:cNvSpPr>
          <p:nvPr/>
        </p:nvSpPr>
        <p:spPr bwMode="auto">
          <a:xfrm>
            <a:off x="1193800" y="1042988"/>
            <a:ext cx="228600" cy="228600"/>
          </a:xfrm>
          <a:prstGeom prst="rect">
            <a:avLst/>
          </a:prstGeom>
          <a:solidFill>
            <a:srgbClr val="205867"/>
          </a:solidFill>
          <a:ln w="19050">
            <a:solidFill>
              <a:srgbClr val="4A7EBB"/>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908" name="Rectangle 44"/>
          <p:cNvSpPr>
            <a:spLocks noChangeArrowheads="1"/>
          </p:cNvSpPr>
          <p:nvPr/>
        </p:nvSpPr>
        <p:spPr bwMode="auto">
          <a:xfrm>
            <a:off x="1536700" y="1042988"/>
            <a:ext cx="228600" cy="228600"/>
          </a:xfrm>
          <a:prstGeom prst="rect">
            <a:avLst/>
          </a:prstGeom>
          <a:solidFill>
            <a:srgbClr val="31849B"/>
          </a:solidFill>
          <a:ln w="19050">
            <a:solidFill>
              <a:srgbClr val="4A7EBB"/>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909" name="Rectangle 45"/>
          <p:cNvSpPr>
            <a:spLocks noChangeArrowheads="1"/>
          </p:cNvSpPr>
          <p:nvPr/>
        </p:nvSpPr>
        <p:spPr bwMode="auto">
          <a:xfrm>
            <a:off x="4279900" y="5157788"/>
            <a:ext cx="228600" cy="228600"/>
          </a:xfrm>
          <a:prstGeom prst="rect">
            <a:avLst/>
          </a:prstGeom>
          <a:solidFill>
            <a:srgbClr val="FFFF00"/>
          </a:solidFill>
          <a:ln w="19050">
            <a:solidFill>
              <a:srgbClr val="E36C0A"/>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910" name="Rectangle 46"/>
          <p:cNvSpPr>
            <a:spLocks noChangeArrowheads="1"/>
          </p:cNvSpPr>
          <p:nvPr/>
        </p:nvSpPr>
        <p:spPr bwMode="auto">
          <a:xfrm>
            <a:off x="4622800" y="5157788"/>
            <a:ext cx="228600" cy="228600"/>
          </a:xfrm>
          <a:prstGeom prst="rect">
            <a:avLst/>
          </a:prstGeom>
          <a:solidFill>
            <a:srgbClr val="C2D69B"/>
          </a:solidFill>
          <a:ln w="19050">
            <a:solidFill>
              <a:srgbClr val="4E6128"/>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911" name="Rectangle 47"/>
          <p:cNvSpPr>
            <a:spLocks noChangeArrowheads="1"/>
          </p:cNvSpPr>
          <p:nvPr/>
        </p:nvSpPr>
        <p:spPr bwMode="auto">
          <a:xfrm>
            <a:off x="2565400" y="3786188"/>
            <a:ext cx="228600" cy="228600"/>
          </a:xfrm>
          <a:prstGeom prst="rect">
            <a:avLst/>
          </a:prstGeom>
          <a:solidFill>
            <a:srgbClr val="FFFF00"/>
          </a:solidFill>
          <a:ln w="19050">
            <a:solidFill>
              <a:srgbClr val="E36C0A"/>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912" name="Rectangle 48"/>
          <p:cNvSpPr>
            <a:spLocks noChangeArrowheads="1"/>
          </p:cNvSpPr>
          <p:nvPr/>
        </p:nvSpPr>
        <p:spPr bwMode="auto">
          <a:xfrm>
            <a:off x="2908300" y="3786188"/>
            <a:ext cx="228600" cy="228600"/>
          </a:xfrm>
          <a:prstGeom prst="rect">
            <a:avLst/>
          </a:prstGeom>
          <a:solidFill>
            <a:srgbClr val="C2D69B"/>
          </a:solidFill>
          <a:ln w="19050">
            <a:solidFill>
              <a:srgbClr val="4E6128"/>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10030PHOTO" val="/9j/4AAQSkZJRgABAQAAAQABAAD/2wBDAAMCAgMCAgMDAwMEAwMEBQgFBQQEBQoHBwYIDAoMDAsKCwsNDhIQDQ4RDgsLEBYQERMUFRUVDA8XGBYUGBIUFRT/2wBDAQMEBAUEBQkFBQkUDQsNFBQUFBQUFBQUFBQUFBQUFBQUFBQUFBQUFBQUFBQUFBQUFBQUFBQUFBQUFBQUFBQUFBT/wAARCAHEAVs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4q1i/vr9Xa5i8m4uPn8lG3vLT7aGWz2Lui+0f88tu+q+m386NcLB++eX72/59tbvw6dra41iVm3u8SQ/Ou75Hf5//AECug8QZ4tuYrNrKzaBXt4otnnbvuv8Ax/8AodVdE0q2e6eWK5X7XK3y/LTvtM9/4guItPg+2JFvef5d+7+//wABrqNNs9B0rRrvzbFn1uJk+xypLsRf7+9P463jLkLjL7Je+zLfp5UGlRalb27eTFL5reb/ALf3Hqw+mxJexae2lXNtZS3SbZYpf/sKyfB9hEksVn5+y9uN+6VPn8qr2iX/ANmlls7a81KZ52T/AERF+d/nT7j76JHt0PeiaFzokH2DUG0+xu5rS32JPN5qo+9n+RNn8f3P4K5fUtHi03ZLP9ptnbejJLFsdNn/AAOvb/GvxatrzWbjU9Ms10d7Ozi06xh0/fE8sUXy75XV0+Z/nd/46yNb0TxHf7LG51NX0eKdP+JzDF5qKkqfc3/fdf4/nrmjKJ0ykfOOtpLqWpOsUuyLd8zyr96tjSvCt94/ureLQdMg02G1sd9899fJ+9dN7vL/AAf7iJXTfG/wxF4M8VSxaRPJN+6+ZLuKJN39x4tj/wAf36r/AAu/aEvvhX4X12Cxs7RNbuNkMF89qsrtFvTem/8AgXYn/j71NM8r4KhzXiSbV08NWmnz3kv9j2TfaFt7hvk82X77p/f+5XtWpeOfDnw98L/DfSls/Ot7zR9Qu9fsfnil3y7/ALO7/wDAER0/+zry2z8VX3xs8S2+i3kVpcy3Utxdq8zrbpFK3zu/9z+D7ldN4t0Twn4e8B6O0tzqVzruswP5upvBsi8pX2bPn+d9iIn3P9ymdMZc/vHhd5eWbv5S7Ztvyeai7N3+3X0x+zlpXhXwl8G/HHjbVYl1uW9ZNAi0l9uxZbhH2O+9P4P9bvT+5Xk/hjwBeJ8Qb3TPDVjpHjzTEVH+1zfJaeUyffd3dPKeuo8GfB+x1K/RovFFoiLLKl1oyXTXHlXCJsT97FvR1d32I/8ABvrT7IU4y5jH+O1j4FvNN02+8OyM/iu4uZf7RSKD7Lb+V5SbNkWz+/v+dK8ftrb7G3zNsfdX1hZ/CvTPCujPL4v0j7HZWreTPaPdRXtxFK6b02fIn8H/AHxXzz4202zur+W501rFIYmSJkivN/m/O6eaiP8A7nz1EZF1KfJ7xN/wn/iXVfDmj+Ff7Tu7/R7C6d7DRk+dIpWf59if333vXd6lpup+GNc0fxVPAt+kUUV3FbyxbEVPufOifc+evL/A1+uleK7e7lnnheJv3U1v99H/AL9fQHxLv7zWILtbbSL6z0JbGK0s7R4JXTyt6PE+9PuO/wAj/wAe/fRze8OPwnj9/ZvrC28qwSw3bb5rqa4nV0be/wAn+5Xrvwu8T618NPF9vL8MNcXUvEEtmj3lw9mnlJ8m90Tfv+VP7/yf98V5/v1PVdJl/srQ7n+x7BovtV2itcbN/wDBLLs+T/xyu9vPEnheGW30/wAHeF5dNiSD/TtQ82X7Rdfc3xb/AO7vq41OYrl949e0rxP4lezl1PVfPuftt5FN/wAJJp6/aP3v8aO/8b/J9xPuI9c5qWpeL/D3xI1Nv7Kk/sTbcTS2+obrL7RaxJv2bHl+/sf5P4699/aNubbw9onhLwnpmn31/wD2JYxTWP2dt6fbXffLv/vy7NnyP/t185fGOwn037J/aGp6omoItvd/aNQWWXY+/wCfYn/LL7mz7n8FSX/eNrx/qV9Do2lXLa5ZW3hK8tZdRsbFLpJZUtd6J5SI+/8Ae/Oj7H/262dNuYNV8AeNfEvh7wZo39q+HIrd11a4ZN7WiPs+0eV8iM//AACvB9Shi8q0a80q21K3l2fP5rW7/wAf3ER/k+TZ/B/BTrbW9V8MeDdb0jTLz7HaatBb/aopW3u9uj70Tf8A3a15pcxPLzfAereEv2jYNS8FS6L4u0hZrfyLi0uvsNnFsvU2P5SPs/uPs+f/AGK4Hwx45XRPD/i3RZ9Kl0TUPssU0qbdib98UX3H/v74n/4BXl+q2Gp6I3my6ZcwxIqTRJNEy+bE33H/AN2uzRLnUvCvms0Wpaxq8VvbyxQy+a6fO7xRfM7vv/dJvT/cq7RNeTk+I6jXtK1X4l+GfEvjHT5V36RBapqb2jbHll37N/8At/fT7leOXiarf6lcXmp+ZeXW7f5twzO7Pv8A469u8H6rp/w68PanBA2rQxOtq989vfIiRXHz/wAGz+B6r/EWG88T/D7R/GfiOK7eLa9u13p8EUSXEv8ABvlTeiNsT/frH2kYmMo8x4ZC8v2qW2nl3y3X3HRv4/7lWPDaQPPLBeRLsb5Ff+OL/Pz1mTPv2XKr5O35/O/5613HgaHTLyW9vtVn+x29l++W0t13y3jv/wAsk/ufx/P8/wDuV0R5TljHmkTeA7xvBMGp3N94VtNV095Xh87VrOWVIJfuebE6Onzp9/599YjpLsla5XfEiok9wi7EX7ifwV9m/CW/l8W+GdE8C+CdK1D9/FdajrV8919nfTk81/s6XD+VslVE3/J/HvrzL4r2Gi+Hvh9pljB/Zt/qt439oz6haKiPbxI+zZcJs2fOifJ/v1nKpE9P2cfh5j5luYYoYnaL99b/AD/P/H9/+OvoWz+JHi+aLwpfX2ryzWUunW93Zpt+e32vsR32f3HT5P8Afrh4fhXeeM/D1x4xXQ18PeD7PYk99YtvTez7P9U7/wDj6V7V8OtN0PQfDPg++nnW81j+zn2w30Gy3it0uLvyXfe/+3v/ANjZv/gpSlzmPvcx5vo+lS+J/H76hfTz6xLftKi26Qf6PdXG/ZEjv/tu6V0cOieM9e+IOmWd5BrMOlWs8tpLaRPE9vFdLE++KLe6JtdP9v7m+tO88eaU6va+IZZ4fC63X9o6dq0y/aPt90+zfsTfsdfkT5P9ivT9F0u81rwf4V1zSk0fRNK1SdE0m+1j/RUW9+/86b9u35HT+D7lY8pdOUTb1jx/P4P+D1o1npizW+rNdadPoyStviuINn73fE/z/wDj6f79eC+J7y5+J3xDtILmBn/0XeunadeJv2RRfcld32fwfcT5/wDYq7N4tu9btfiBotjpVlNLPLb2K6fDay3D+bvl8272fwbPub/k+/W78KNE0yGW71WXTLa2fSNKvfIu7u6+z+RcK7ps2J/y12fwPUcvIbXieZeJPHnh7TYrLT7PQfsdvYWvkrcXFjbvdvcb/wB6j70f/gD7P++67j4dXMXxFuNP/syDQPDcujMj32ofJFLfyu6IiJEmz+D7+z7/AM9c5pXjDw5/wiXxA8/wgs17cLZPY3GprFLcRO0ry70fZ910/gSjwfeWcPi24vF8UXr6VpstvfRJLOjxSxSpvdHi+5uT7ldkY8xzS907HR7nQbZnsfFF8s2p3UrzXOpzRSp5USpLsRPn2fJsR9j1mfEvxJ4nm1vw/oc9n9jtP9HmgtNqSvYfvfvo7/xPFs/jp1n8PW1t9QsZZ7u8uNSZEtUt4pZZfvp86bPk+4//AKHW3qWg2em39l4eWLRJriytfJvnh3O6fInlebcfxRb/AL+zZRzERjIz/AevReANWiudQuWv9MuLq93fa1ilvfsux9j70f5G+ffsr3fxb8U9a8Q6/c6lpfh3wpDp9yI5II7u/iWVV2L94b+DXzhoOvX1nrdvo9jYz6xpVwz3N9p+kwfIu10RH/2H3/J/t1R8T/Fb7J4h1CGfwna6hMkzBrrWtMZLyQ56yr2ak9y5RPnWws5baX7ZBFsiVv3qQ/fSug0F7lLO7aCCWH7Yqbfl+7VvWPAd9o7afBBPbX9xdWaTL5P32dvvxf8AAKqW3iHUrCeLz2VLeD9y3zfx1znzl5Ha/DHwlpV5pPi3U2WWG00vTHdpXbY73Dv8if8Aof8A3xWFCnk2r+bbT3NxEqffXYkSf366LR5v7H+DbwfaVmfxHrHnSwvu+aKBP/i3eqqeIYJortdTvpEe62I0sPzuiJ8iIn+zVx96QvhK+lX9zbWrpFqEWlf3bdGbZ/v/ACVq3KahbaXF599bfambfveJH+RvuffSq/gPw3qGqxXDS6LbfZ4le+aWbb5rxJ/wOrGpTS3Nv5sukLNcLPs8p2b7mz/YetvtHsUZc0YxiTa3rDX+rP8AadM022iSB4ViTb8j7P43/wBt66rSr/WvDfgOy8WNPH5VnraWkUNu/wC9i22jvvR9/wAn8Cf8AevP5rZtbur2e50G5tpWieZtkrIn/j9V5ktvsr2P2G+dN2/ejf8A2FSdn2jvdN8E3nxX1bSrnV4J5tMaeK0a+ivE81UVN8qIj/fdPnrzDxV8MbXwxPdwLLc/aF/c/Z5oleVX/g3pvT5Pk+/Ut/r2oabYWmlSz3yWVhK9xFbzMmz96iI/+386Vy/g/wC06r4q8hbO71W0ll86e0Rn3ypF87/x/wACb3rDm/lMZRjMf8H/AIdWPj/xe+lX181hd/IlqkP35ZWfYiJ8mz+5XpF/8N5fEMVlqcUuoa34csLp9OsftcUu+JE/eyxPEiff++/yVwWj20tt4yspbGVrPUNsrwJt2bbjZvi+f7m3+P7/APBXousOvwu0jVfh9F4jnmt71rLVp9jK7t/f2PE7p86PUf4R0/cj7x2Xwr+Ffh7xPa+I5/GOoaX4VsvIS70zybWJLeJ5d/lI6P8Aw70/j+f56774UeEvBn/CyNE8X6neeF7nw5pNjKkU2nSrFLdXCojxJLbp/cf+P+OvMfgVf6V4z1JNB1eBf+Efurp7e1vruf8Adac/33+f5N+xPn+f+5Xd6x480Pw9oesReGrm0sLS1it9On1m3vPNS9TzX8rZs3+VvRH+T5P46v3YyNDik8AeMX1zxRFZ65pcNpqyy2nztKnmvv8AN2W+xH2ts/v/AN+vnzx/4b0/Snigs9FudKvYvkl83d87r9/eju+z/wAcr7I1v4i+HvHOqWS6HpGqa34XtYJUXXpt3257jyt/2iL+DajpsdPv1yXhvwZqt/Pb+IfEOhtN4cv7p0gu5dTii2Xuz55U+d33f76f3KvlHHlqSPkfwxoN94h8R2WmafZtf3s86JFCjbN9fRvjm2vtE8f/APCvten1Kz1iwgT/AEexbzbeK6aJHi2JF/rV2fJWZ8Ufh14v+HVr/wAJj4e0O2sPDmm3iWNrqKeR/aETyxO+yXb/AK3f8/z7K81fxJ4z8W+PP+EvWK71LxQkqXzXEMW94ni+4+z+DZsqPZ+8Rzch70nwKbwl9ntvEuq3elWiXn2u60/97LFAnz7JX2fdb5Nmx03vXfeNvhv4a034faZ4hiWew0+/g3/2nb+fcSz3CJ/qvK3vsi3/ACf79eX+G/E91/wgcuteIbxv7Ql1OXTtTtIov3uop8lwm/8A6au7yo7/ANyvVfhv8Im8YaNE0uqtrDyrL/Z2g29m9v8A8tU/1rv/AA70RN6fwb6v+6dPxx5iv/wmGoeKrC98Qy6Yuia20tu89pcT/wCiW6L+6+0eU+x0Z/nR/wDfrz/VbCdNS/4SrxR9r8Safq2+4W3t7/ZcSv8Af3vv/h3/AMH/AMXXoXxy8baH4h03w55V9qF5bxWf2HU0mut6LuSLe8Wz77o8qf368l8PTX3iTxzL4As9QXVbu91GK00zWbuWeJ7JEfZ8iP8AdV0++jp/BVw945pSOK1Kae80nSpdQils7dJU+1Pbr86p8/3P7/362PCt5cu0X9g2y2FvdWrwtd3e2WVUb5ETY+9E/wDs0rrfjf4M0/4b+PJfA/2z7Tva3mbULtVT7PE0W93RE37Pn3/frH8N6x9msNQvvDkTbJ1+zrdvO7+Umx97y/7Ton3K5q+J5JfD7p2YP9xH4jS0T4UX3ipZbaK5n/tjyP3EUt0rpLFEnz+a7p8i+Un3Ki8MeG5IVfT9Na2S71m6S0sdb1CXbFBcbPn2bH3p/Gm//bet3xU+keIfhVoVzfa9e3+u37S28sUOyJIok/1T/Onzrvd9/wDHsqbXvhv4qh8JaPpXijXrGHR9GgSGCHdb7LdGi+0In995XSXf8/yffraNTniVX5upx81tbXPjSyttV+yeJHliTTrqGLckTukqbHd/k+XYn363ZtNvPiFqUun+IdTk/wCEPlvHdbjw2u+3il/gi8p/v7Nj7E/26yntrlPGGoafc6raXL2USTQX1iv71kZN/wBn3vsR3RH+5/sfJTPFXxFufK8PrpEF3YXsEWy8uNyfv3++j7E/jSoj7pj9k2NH+CGnzfFV92g63f6ZYSo/2i70x/7P1R12O8W/Yn2fej/x1reLf2aYNHl/t7UNcXQbi4aLUW0y0s/tD/ZZX/5ZInyfJ/cd/wCD79auleJ9e+Ivhy4vLbV21631RkuLzT5YJUltbiJEiSVNn+xs+ffUXxL0q88H/E238E6n4hl8QyxLbpLvlaV5UZNn2eKVPnRfn2bKiUiYwj8JR8K+OfFWvXSaf4HsdU0TQtBguE1iXaj3F1Ez/wCkPLs+RH8pH2f3Nj1q634q0OHxXaaf4e0+ObSrDR/JV7iD7ak9w7/PLFFsdP8AY+f/AG3rgPCvifUPh74o8QW2mWNzc2iadLYy2/m79lu+9Jf9x/kf/gFaHhXxDp9ndJYrPqlnZNZvNO8Vr5ssUqIjpvTZsdf79be7ylx9yRv+KkX4waRo+nrZ6fbaZBdRPLo2kzxJLb/Oifvd+xE+fZ8+/wDjro/G2iXj+D91t4X0R9Q2o8sUypcRWcW/Y+9/ubE+RE/4G9edeJ/EkXwistv+kp4g1Jpbi2ili8p1idE8p7j+4/zu6J8/z7P7ldrba3ofw6/Z20rV9B17VNbu/EtnFDq1pcL5Wn7/APlrE/7re7fwb0eolKUOUuUuaR4l/wAK6gv/ABzb6Dq+vSzaVueZbfTl+1fZU2b/AJE83/vtP4K6bxPquq+Ifh3pnhWx1yL/AIRTRJUu9Ohvov8AS98uxPn8rf8A3/kTfvq/oN5oeg393qreHFtvFb6dcQtpnlfavIT/AFX2t9mz+/8AcT59lPtn1PwN4c1DTVvrG5S6nimiuInt7B4r19nySvK6b4tm90/j31pEx5Yme9t/b2qeMPGN5c6hNqsC281naaZZt5V/cfc3umz7qbN/+/Xa+LfhdY+G/BGiahA0WlReb5OopqLO76k7Ikvm+b/t/wBz5PkrsPGHh6Cz8YaPeXKyw2WqS29vLd28EvlXEsvzyv5WzZ5CIj/Pv/getPxtqXw51jwrceB/FGvX2lagl5Fd2erW8UssV1E+x0uPn/uRPs8r/brPl5pFyl/KeBeNrbw9f6zaXMFnpulSytsRE1Gf7JsTYnz/AMaK+/5Nn9yt34S2elXOkfY9XtrmzeW8t7S2ihiR7e/ld3/jl+fbsRPuPRc+BtI8SeINd0XSNeXUvCml332uCWaz2XE6bE+5/wB8Ps/4HXW/8L+g8T+JdHbRYFttEsJfs/2h7OLZau29E3o6O7/Ps+f5PnraHukfZIvFXiTxP8N5bLT/ADdLv9b3S/an06dLi3sE+eJ96J/qvv8A9yotN+Gmp3/hK4n0NtQmiuonf5INnny+b8kVvsd9/wBz+PZXovxFSz0r/hK/+EO8Q3M1lYWtrb/aIt7y6vLLsd381E+dk/ub68nTxzq+j+I4rOz1C5mtFvP3GgvO1rKkrp99/k+Rfn/v1fKZc8SvpupavtuP7e1y5ttCvYpZtR2L/pCSq/yRPKib93yJ9zZVHUfizrfg67bRGlh3WKrCfPsFlfhR1ffyfeu28c+M57bwbo/hzULFbbTLO6u7i+2Nv+0ea/yJ/wAAT5N/+xXmi/FfVoFEeleHtAj05eIF8iVsL9fN5ojE09pE4XVZrnxVa/8ACZ+VbWCaTBFbqlu2x53T+PZW78LvCuleNviJFqOoWK6lpV5FLNdRTL8iXGz7j/77/PWP8Afhj/wn97dy69c6hbaFZr8tvYr89/L/AM+6P/A1e8a38LrHwN4g8NL4Q0rUNK0+6a4fUZbueW4ii3xfIj/7SVwyrRj7sT5zlPn+/wDNm17SvCulW1zNb2qv+5Tf8u9971n68ln4b1l7G2voLmVvv+V9yL/Y30a34hlsNRfTNKl+067dXTpdXaL8/wDcREro/DHwlbVfGtl4TvJbR9QbZtuLFv8Agb73dP4PnrfmM5G19g1PyrSxgs7nfKuz7vybE+/89R+M7bRbO1SKXzJrjzd8t9bqvzv/AMD/AIfnrpPi742l1LV4tM0y+trPw5pP+iWqfM/3fvv8ifx15/f6qyS2/wBm1NZvKi37/m2b/wCNPnStI80viO+hHk98ms0s9SvPNgvrlE27P30X91P9+snTdSitkvbZdVuUSVk8q48p/wD4utZNYnvNUeWzuYPnbYu+JfnSqP8AbDQtLtl01It33HiR/wD2SolLlkdsanNIr/2beTX9ov8Abkr/AGpU2u7OiJ8/8bvWxYW2laDr2qzxeL55rKVkhtdTt1a3dHb5H+Tfv+47p/Aj1NpWg/8ACSXmmRanthieeJGu7dVii+yfO7/P/f8AkfYlbXi2HT/CviXUG8IJGnh/7ciRXf2Xzbi1279jpLKnz/cf/YqIxlL3S5e4V00fw9oOvaxp9tY6fqWj2t1b28Gp3fmuj+b+63p8/wAn3/k2J/BXj8L6YmqSz3nn+bZK8MvnMqbPv7E2IlaHj+a8/tnWNTvILm5dZ023csWze/zvvfZ9x/8AYT5Kr/EhP+J3rdzLbecuoz/a4riJvk/eokv3Nn+3sqIkSlKR1dzDqHhjwDommW2q215pmqTvq0Vp9l3vFcbPKf8A8c2fPXSp8MZ7zwvLodneR6brGrXVvqjJLFsibajpEn3PkZ0uHf8Ago+A83hzxDo2leDtcsZ5tTbWLd0163l81ILJ/wDW2/lP9z56x/ipo6+Hviv410yDVb228NRXjvBaQyvK9+6Js3pv+4r/AD/O/wBxHq4yLkV/Df8AaFhocUUcWqXl75vk2NvLEyJEkr7H8pN+z76f8Dr0OGwgubLwlpUuvXOgvbwSzNb6nLvtIL35PK2f7W9H/wDHKxPDcMFnoen+JdQn2ana/wDIC0yxvG/0dIn+fe7/AMf+xVvxt4tgvNGi1eXXtU17WEuku4Jdz26Wtwz73R02fP8AwPW5ceWJ1HhW28R+J9N0rSPHtzc6x4c1G6utUs9krJcT3CP5SXEuz97sT50r0D9nD4Iaf4k17xa99fS6VrG5NJtdWtLl3e1uJfN/ey/c3/P8jp8lfM6eJ9T1WXULrU9aWG9s99xFdwsru+7e/wBnRP8Ab3/991q+DNY8WO2n3ngXXruw+3s/2q7vp9kM9xE/mu8qOn303p/fqpB732T0j4x+M/F/iHVLjTNX1PSdSRbpNO+129qlulw9vvR9/wA/33/v/wC5X034h8Q6VpvwMi1DwZfaTZ3sq/2ZZxPLsl2eVE8qIn33eV9//AK+NPgto+leMPiXaRaq0+seGkV7vUUuJfsu99/z/PvTYu999fbem+D/AALDpviXULHwrcvoj2bo12kqXHlOqJstNm/7uxN7uj/7FYF/ZPmr4heG9F1WC01DULPVnmsl86Kx+y+Vb3Vw3+t/e+b/AAIiP8n9z7lZOj2HhXw9/wAJlrniPw1qWieKIrW3uLP7czS28Urv+9uEuN/8af7b1rfE7R4vN0e2is76bRNSnfX4tQ+x/aLe1dIt726fP86onyP/ALiV5CnjOe/tZYvDk+oTahftLYtplpA72ktvKnz+Vv8AnT5/k2VpL4TMPHmjt45ll8WafLqF/pj3UVvPr0sEv2dXdPkR3f50/uV1+g+EpUn0+xgaytrd2lt7q41O88qKfyk+d0T+FER/n/2/krZs4dV+Ffw5u/BniOK2s9TuL5LtdB3I/wBn2psR7jZ/feX5E/8AQKiufGGn+M/iDp7eKPskOhaXpj6dZ6TDF9nf5kf/AGHTdvfzXd6iVPnf+E35eSPOcJ4e0S+sIopV1O2fSpZ4oVuIZ0f7K/2hHi37/kRXdP4/4K67UvjTFYeJr3xGsVj4k1hW+zt/adi/2SV0i2JLFs2eUyIiIlZ/g/RL7w3dRaHPcro9l4glS4s5Zf3qP5UvyI7p9xk3o/yffq1YeD9B8K+NfEHh74m2epWyO13tu9OXfEt3/A/+wr/79EZRI9rKr8Ri3NtrXxI8Lppktm2sa7/aMt3PqFozS3DReVEib5X3/Jv/AO+Pnr0j4G+DPhv4A8UafL411W21W6WKW4tdGu5WS3guvn2I9xFvRPuRf8Df/Yrdf4e/8Ix4N0zXNX8VabNo+qWeyC38pklRPKl2b9j/AMf2fZv/ANuvFPCulaDqviPz/Ecs+iROtvcqnkNLLdO77PkT+7s+eriaSjGUvdPbfDfg+LXrrSvCelT3Pg/W7q+uJmuHlZLdbeVNn2T5HdHd/wC/WP4n+Hs+jvFqsWlXNtqvh+6R7m7llf7PKm/5E+dE3y/f2bPkdKwtS1vULbWdE0jSrHVLbXbefe0urNslTyvkifZE7v8AcT7j/wB+vTfjZ8aYPi1caLpWuXmr6PFZr5U+h6dEr3CXSP8AP5ro+xP4ET77/J9ysYx5zSpHkPLfijpX/CT/ABL/ALe8L2ejabZea80t3byxRRS/c+eXZ8iNXa/CWaDTfEFx4hiT7NaX6ukryqv2ht+/fLafP8kSbPnd/nf/AGK4/wAf+JL7+xtE8PS6ZP4e8FW7XDyvbrLvv7qLYju/9+XZs+/8n+xXd/BO/wDB3jO/0LT9K+16Uk9nLaX19dsu+1fe7pF/01VNm/8Aufva296MTKJwj/AqDxgnijxfq+oRalpVhdO8+tvvt3v5ZX/1SRSypsdE+d/kpng/xsug/wBn6rp9n9v0JYHt7zw3Y3iPFKjI6RJs3/8Aj+zfvSprC5vn1d5dXgsrPT5dTilvtEdfKe6t4pfnfyk+78n9zZ8lXPGfgW08C/EK98RaJ4d/s7wwlz5unxafAzRXEXyOnzys7f8AAKiUeYv3eY6z4P6xFonw+8cf8JH4au9H8QatE76dcPKyfaPk373l3/63/Y/26851jxbq/wAQvEHhTwdFoejaxqFreJLE9v5sSbHiRH/0h0R9n8f+xs+Sum8bfFTWv2jdGe+0O+j0rz/s6WtpbxeVds6/JL86pv37H+4m/wCR0ryfUviFr0Ol6Ymntd2aebv+0ahZ+bt2v8iJ5qb9v+2lHMH2T6bv7Dwh4Ps9T8Ewavq9nrqrLC2uXcr3ETyqiSxRJv8AkeLfvT5K47xPZr4t0GLXNQlstbu/EHlW+naTpkH2pLWJU8rzfN2b0ffs+TZXlvhXxVrnxa8f2/iW5XSNmkWaWK6ddrLEl5tidPkRN6I38e93T+/XqXgDwxL4k8IaxP8A2RFomuxXVu+nanCyPaNulT90n+yib3/4BUfERH+Y8d+J3g/UPD1vp+htLcw2kCfaG86LZ5sv3PK+599E2fI/+3XYfA34dLDpeq3OpxNZ2V1BviuH+eJ3RH2fP/B8+yug+IvxRbVdb8W2zaRZalFE1vDLd3dns+0Sp8nmon303/f+TY/z13afEVvAbeArnxL4XimtH0yWHSYrRd9jdJL+6iilR3+987/f/wBito+6HLznM/Bz4heHtHuItI8R22+yivvtF9ceUz7bdE/1SJs/jdESq6QxeOfGUWoafoq2D3t89za77Xf9nSJ96RXEvyfL9xPnqbWIfCv/AAtC40OLzLNEupU1GK4n/dWrpveK0SXf/Bs2b/8AbqH4kTaf4hvfCmtaDpkuiPriu8Fxdy3Gy4eLe7/c+587p86fJ/wCmHLHlOK+M1nrWsaTpmlNYwTawssrz/2dE8rzuzpsSui8La54O8A+H7PQPEmmarca7ZKVvJbW+/dNISWJXbxj5u1b2j+JNa1XxVreueVqEOmaXpW+KVJd6Ncean71N6bP4HrXs7nW9UtIZ7TUfGSWwQRRrbaTE0YCDZ8p7j5aWw47FW202L4FfAW0+w6e15rab/KRF3v5sv8ArX/4Aj7K5L4keNl8PeAfCkWr2K6k91El3fWjzsrpvT7iOj12fj/wf4j1LRpbxtTttK0TQ7H+zoLuZdz3+oSp+9SKJPv/AD/Jv/g2V5D8TviLq/gbSfCltP4ejTVoN/2XXnVX+0JsRH+f/Y/8crx6dPm+M+aLGq6DoqS6ZBFbfY9TutM/tazuHVdlu7/ci3u/zp9z53rPh+K9nf2WtS6nYwaJ4j1FvmvoYP3tqmz7if3N9WP2jdVXW9S0JdPlis9Y+x+dPdov/HwjfIkT7P4PkrC8f+DIPhd4X0SfUFudS1vxBZu7ebFsiidXT50euyn70Y8xEo8pz8OpWaWv2TStIiv7jd+9uLhvvf8AAHq3NNZ2em3DNpVsnmxeTL9nVkdX/wC+64zSnvkf5omRFT+Bf4Kt+EtH/wCEq+IOmaRaNLNLfzpD8n+1XZzRgdNOUuXlOi/srV9HW0ZtFkeKWJLiB3if5k/vpWLbabv1JJ1in0qJpU8/YzfOn9yu9+Mfiqz1XxvdwWbb7Sw2Wlr5X/LKKL5K4XUn+02v+jT7E2/NvWueXwxkbe05I8p1T63Y3jvLfeHrFIrpkSCXb/qtj/wJ/Bv+es/4qfEi+ttG0LwdFplpptvoMEqfaPsaRXEvm/f+f+69auj69oOm/Dx7lbxdS8VtdJaLY3Fr5sSWTJ877/71c/8A2ktnqVp9p0P+2HW5+0RO/wDrfkdH+f5PnV0quaMJcx3qXPE4e517UPENrFFeSteO6pFsRv4F+5vrF8SefeRWX2FVT9x5LRI2/wC4/wAm/fXtXh7Ste8c+N9buWa2s9Qv7O6eX7XFvit0VN9Uk+Dl5N8Lf7cvLO2tpbXVnsbz7XK6S7/k2ReVs+9W0YxmRyy5Txx/t2jwXGmrLaTPLs3X0LS/uP8AY316do+vaf4D0GLVbOe51jxXFavbxbGbyonZNjyu/wB99n3NlcZNYQJeXtjFEt4kW/8A49Gb+GmW1tBbI6zwf6X8jr5zfcT562jRiZc0jo01vT9E8JW7X19d3Ot3sv2ifTniX5f4Eff/ALn/AKHXS+FbPT/CX9meM/7K1LUtEv5XeXT31FYk3p/01i+dPn/2Erz/AFh5bnffXLK7rs3ec295Ure8JfF3U3uP7Kl1NtN0TbsbTrdvKi8pPn2b0+f5/n/j/jqKnxHRTlE6iw+AOr63/bflXOl6DLa2surLY32oo8rW/leaif72z+/s315zDYXmsXWn6ZBpH2zU5d7zvcK2xEX53d/7n+29egQ3K2fgh9T1DWtET7f5qQafd3z3txOi/cSVEffFsT5Ed/8AYpr/ABd1r4aa9ez6NLZJFPFFuSaKC4Rk2Jv2O6Psfen/AI5Uc3N8RtyxidhongmfVbrTPEPiiL7BpVusryy28rS+b5CfImx/uK6J/wDsV6enxIbxD4P8Nan4OWeHVdOsbi7lR2eXT4re4le1it/K/vp/G6fx15RpthefHuK01PxZqGpWelW99KkWspKrpFLcIn7qXZ/B+6/g2fx1LYeHtFs/DOiaQus3tnKrXUN5Cl08TpKsry28Tps2Or7/AJN+z53rP3uYuXxHvviT/hGtKsPB7Twa7ptpa6Zcf27fWizxRRXDeUiIiSp/sff2bPnrxK2udX8GWXm6D4hbUopdRT7Hb30CyvZRSvv3y3CJ8jfcfYn3P40ro/Geq+I/jHqn9vXnj/elg0qTvfRNFFZW7/OnyImzdv3o/wDt0y88B6LYaNFFY6Hd+Ib1Jf8AQ9Z82WwtNUlZN8Vvsf8AjT5/k++/yU/jCHumhqXjOX4Ua3aa1qfhjTdb1CBX1SB7uD/SGf5NlxK6bP77vvdP7ledfEj4qahr2jXsVtBp9sms6jLqN5Db3SXD2+7+BEdN8W9HdH/gepdS/tXxVpep/YfDWv6r411T7PYwX1vqMqJa26xIksXlf3f4PnfZVTR/DemeA/tCwavba94oiX7PPaPEnlWbv8n7p5fklb59m/8Agq4csYhLmnL3ix4ns77w8+j+ArnVd97cXz3FjNMyRRWdv8iW7yv/ABy7E+5v+RKz9esGtp9M8Y6v4tg16716V/tWmI0v2iDZ8ju+/Yn+5Xsfxa0HU/AHwet9IsYoL/UPEE/9s3moO0sssVv87/YkfZs2b/49/wA+9/kr508YeJIvHOs/ZtP0OPRLRm3rDEzy+V/f/wCAb9/+5vqOb7J2ctKNPmO7v9eg0TVLfUF0rzrJVe0ttOm3b3+T907/ANxkeXf8nyVY8MabaXnga4i8Warc6bqcG9Fe7sWvd/8A0y+Te8Tu/wDf2Vq+G/hc1/bpFoerrqVpf/aPPt4V2S6cifcf/wCw+/XVzeANa/4R+K8ttQsrzbLe6Xqz6tOjxXCKnyI/3Pn2J8j1och5vonxXvLCXTP7PsZb/WG3w/brifyrh0V/+AffrT1vw9r3xI1lJfCbQaDpSqiamiXkVu7v8+93RHTzUT7juiVj+D/Bmn3908t8v2aWK6ltILGKdLfZ5SI+9Lh/k2psf5/79V9S1vw1o/w+u9XtrZk1V9Yl8q4SXfK6PEn/AC1+/s++/wDv0oe4BKmvaVbWelW2vT6hbeEtDlu4YLe3s1ieV/k3/O/8Urp8/wDcrl9K/aBvtV1S0s9cvm8PeD4rp7tbHQbNE/g+SL5Pv7/kTe9P8eeLfGPiHWdMuVtrnZPYo9jbvB5tvs/vxI6On++/39+/56wfCvwxvry3l1fXr6DTYkX7REjxb/tH+x8j/f8A9j/Yq5GEvekdhrE0Gj3X2zxZFJZ2Wrr/AGitojr9rlR/nR3RPub0fY++ujf48Tvq9xc+HvI0qLTYPsOmRS3LfZ23Jsd3RP7ibN9eb+P/AAlqsNq7eKIr228QWESfuXi3+bFL88Tu7un+3/frzeF1e8fdLKiP97Z/ElEohKXvH0B4e8TtbeH9PuYtKj0HXYvESP8AuUuEsbd/Kd0lRIv3u75PnRK3fDeqtpVxqfiifzLPW/P+zy/2dBLcOifx3e95d6Pvd0+f5E/uV5t4R1S213QIvDDXkj+fdP5FjcSt9n37H2bHR96O7/J8lb+q+G9a8E6Db3MWrwW3lQf6Um7ZNbv/AAROifP86f39lSbnqvhX4Ra54VXUPEMG7xDbxKmqS27yrFLEj+VL5sux97/upU31D4qmufD11brc+Kl8K2/iOCV/7Qsfni3pv3pFvdPK3+Vs+eptY/aNtvEmk2WmRQLZ+K9U054Zbu0l+y2kHmoluiP8+/YkSJvR64SHXrb7V4C1DUI9Gm0yXSUt50u9t06Ot3Kj7PN/1X/ANlRIqMeaJ03g/WNXudL0+10XQdU0eyt4ne+8UpeN9ovN6OiO6O7pE/8At/8AoFavxFfxtqXhJPF+p21tC+nLFY2sVpF9qTUk2Pvl/j+4mx3f++9VPB/gD/hYXjy71Dz9Xm8P2ETpeO91K9vs2fJsl37/AJ/n+RP7lbfxU1u28MeJfh5qHgm+kdNG0yJJdJu23vFLcS7/ACkR/nf76I//AACq+0EfdPn/AMB6Vc639rnisbSa4iWW7lvrhpfNli+Tf96XY/3/AO5vr3X4e38XxR+GmoaD5+n3msaN9n0vR9Ovovs/nxTu6PFv/g+TZ8iOn3/nrH1Wz0G28UeJdQ8ayzwpF9rSJ9P8211Ofemz97bo7xRRImz5/k/2K5q2vPF+veI/DUvhr7No/g/SP+JjZzWkqvFF5Wzzbh3+/LL/ALb/AMexK0I96J1fgabXPA2opBeXMGj6esF7aTp9uii8rZs2Reanyb9+/wD74rA1HxT4HS9mVfFmuXChuJbTTLCaJvdXlTew925rv/EniTxZfz6fPrn2JFurVLie01bTokiW3aXZ5r2/3JX+f596fx76o614A1TRtVurFdO8KaksDlBcWusNDEf9lUWZQoX7uAB92lyjOC+N/wC1FP451SKz022n0rSov3MDuuzZEv8AAn/xf36tw6bpnxg+GXhqzguZ3uLXWIvsvnfO6o8uyWLf/n7lV9Ys4vip8HnsfD1je36abdPcT/uN8qRf79dR4PvNB8DaHo/hzXItbv8ARLKDe1pcWflfZ7hvn8rzU/g3/wAe+vLl8P8AePl4yDxD4G0PwN4vvfFXiO8a/dIP3Ggp86I6f6re6f7Hz7K8h8YfGmLVYvP/ALDtJr112LfXcvm+Qn9xEf7lb3i3xb4evL97G88AXf8AaG13ieW8Z08pP+uT1tfDH4LXmq+DbuLTPDUD6hryvD/aOsxb7ewtf76P/erWMuSPNIPtHnvwK8fweGPG6f2hL/xL7+J7Gd/4P3tem/BnwH/wjfxw8Ry6my21volq9w19M2/Z5vyRP8/+w7/98VUh8B+HPh1a3un6HpUHxIl817e8mlidHi/65J/Bs/v102g+PLGbwXFB9hlh129l+wtb6ja708pPufc/ub/kqObnN+Y5nxP4J8Lzf2h4lVZPB+jyrs0yxdvtFxeP/wA/Fxvf5N/+xXkHiGGV7xP+JrA9v9xvs7f/AGFeu/EXxnY6Jpr6QsFpr2t6lFvvNZuIH/cJ/wA8reJ/uf79eKeJJvs06MtmvlRK+3fu/ep/t11Rj7vvGtOXunpHg/WIPA09pdQaZbXlxes9pY3erN9n+yu//Lx8n+xvpnjC50yw1nWNP0XV4EitV/cTXbb3n2bEfypU2Jtf+D5P4Erzqwm+32dv/aH2m5SJdkFv5rfIlZniSFpr+JlsZbb5dn72lOXMdkavu+6et/DHx54Vh1fVVvG+wSt88UtxLs/0j7kSfaPnd1Te+/fsr0P4ipF8UfCvg+XQ9K1B/GEusbJdWtP+PS4/uImx3TZvT+4lfJ83h6+hgSe5jaGJ2d4krs/hRN4vfVri28Nane2f22D7Ov2e1e4S6femyL5P49//AKBRGRUanNLlLv2NvCWt63FPBL9ot4vOivonT5Imf50dP496Ps/2K5Hx4mn694t1DUPDl8ulaFFBEi/bmeJ96om9Nnzv9+vfvG1nYzXVl/wkM9zDFawfZJ00yCV3vLX++jv8iff/AI68/vPCXg7WNevYNIsbm/tE3u0UV5sltYt+z5EdP3sv3/k+el7XmOqUP5TlfAvhi18T+ENV1O/TUJrjS5Ypp5YpWdIrLfsd0iRH3sn397uiVh6DomkeJ9Zis9MlbTb1pUSD7XL+6lf++77Pkr64sNE1D4aeFNY8K/DfSrmbSvEOkxPrF9fNvu7p0R3eKJPk2L8/3E+f5K+UtK+Hutal4ltLbVVXw3brPsnvr5fKS3/v/J/H/uJT5o8xjKMoxOw0fwfB8NP+Egj8WLoVzqe3ybXT7vUWSWJ/kfzU8r+B0f8AjdKqax4PbwrdItzpk9hK0X2hZZpYriKVPkR0T+B5fnR9iVsv4Sbx/wCMvD7XlnaXlleRRXerX1v5sUtra27vE+9HfYi7Iv4E/uVdufi1beM/iTo9neeRNaWSu+kvYwPbpE8vz/P86P8Af+/Lv/3PkolL3S4xOcm1jVbnwXomgwaZPpuiWuoy3cup2jSvbs+xH3v/AAfIiP8A9916x4bvLn+2ftl5q7f8Tu/sprN3iS4uN6fuot/3E+R/+AfJR8S9E8E+Bv7H8R6VPqEKajve8mtLz7QjP8+9E3/76P8AP9/f/BXkmiXN5D4hsr65s4Jkumd4nfbsaL5/NRPv7N9X8ZtGPKfReq+G7zSvihrsEsraw/2yW01G+uLpki2OibJfufP99/ufcerFz4k1C28M6f4X8damtzo9vePfaZFcNE97E67/APVJs2Iku/77v8leaar8Zr7xUyS6d4a03R4k+SW00yd0iitFffsdHfe/z/P8/wAlZfiHxDqfirVNCn16fT7O03OkX9mQbJYrff8Axxb/AL/z/JW0afOEvciev6DqWr+KvFWoXPgeeK2sks4riexuJ182zRHRJXl3p/B9/wCSuP8Aiimpw3up6HbeRqWtxXyPLYvF9nR0/jdER9m3f/HXOeLfiK3iH7PoflWjy6b5vlX2n2K29xcIyIiPK6P87f365/4S69farr3hq28WTrD4flWV/tep70Sz2J5u+L/gCJ8nz799HLGHwk+0Pp74heNtTsPhf4cvNattLe4s1+z3yW9izxPtSJ4rTf8AJ/qkif5N/wDHXzTqSReJ72yuYrGDw9pnkf8AIRsbP/lk33N6I/zPv/4HX0xovg/Sv+ED8R/2vri6JL4gs4tU0Ca7td9x9nXfslRE/wBU0r+Un+5Xi/wo8Wz6lpGq+HvEMs6afawSzWPnStFFa/vfnf7/ANz/AGP9uuaPuy902KWieKrmz8ERRarpSw2WqRSw2MtjL5Vx5sT/ADyv8n3ZXfZ8/wDcf+5R4h0TVdSvGvrPTdQmt7+KKW6if5LdrfynR/s6b/8Afff/ALFex6bps+ieKPh/pVjpVzDrdq1vceHYZW8pLq0a3813lldP4N7/AO4iP/HXGfGOw1Dwf8QfCmq2P2Z4tc0pL61R5X8q3tUf7n99/uVt8Znzch4p4n8YRa94P0yxsbGdLuzaJFu/I2Iyb3d97u+x/nf+5WfYeNv7E03ULVoNNSKVYoZ3eLzfs+yVHSWL+586fPs31zXxO1u+vNclleW5ffL5zfaIlT53T50T/Z+Sq+laalglvfa5L5NlOmyLTkl2XE//AMQn+2//AI/RzGMpc0j1iw8Zp4V8S2itcrc6U7JM1i94z2ksUqfP+9T/AOIrY8Z/GzRU+I2iavp9sz+BJbF7RtERt7qjO/nf7jo/zp/sbK8v1LWGufD3kW0UDxRRfuoUVHeJGf8A9Driv3/yQN5iRJ95H+4rtVyCR7b8Ufi7p/xj+KEt3pVjPo9pe2qaTZ29wy7Iook2W/8AwL5Pn/368j02zn1e/eBV+zfN80zxb0iT+N6p2elXiT+bBu82Bt+9P+WT17n4e8B3N54al8R6hcwaV4c1K6SbVvOV/tESf7Cf3Hf/ANkqOYvl/mOJ8B3mmaVcNLLeTpFFLvuv9FT96i/cRP8AfrqLP4hLD4Zu9D0jSoHu9Wuv9MuLu1837RFEn7r5/wCD7770qvDc6D451e78PaLpWk6JLBav9jS7vHRLqVfuf6Q77El+/wDf2JTfDfgDxLZyyz3OgzpaRfPP9nl81/KTe7umzfv+5s/4HTIKSeD9X1XRkgg0OC2lurz/AFtvYv8A6pE3/Js37/7/APwCp/DGmz63ryaVYz2yeH0ZLi6vtTs/nskX5H37/uP8/wD326VreIbPWvH+jWUumxXzvcWcSfZ/I+fZ/Bs2fc+5s/4BUOq2a6PpOoaLfeL1fU7yC3S88p2urid1d38p3+5/c/j/AIKyLlv7p9G6P4/XXvD8WlahfL4b8KWESf2dFNap5t+mx/NuJfKf5fki/v70/wCB1yFz4n0XR9Lsta8JwXN/e26vdy3bytE8tvv2SpFsR9nzo/z/AH/k+/XiPxL+KMHxFv8ASov3r2mm2qWlnaQ/uorVP402bE+d33u9ejaVeW1/4X/siLU10F9L2XaW9jePLbzxMm90lR33u3zv/wADenHlLjIl1vxVo9/4qsp/+KZs9V1FftDXd8t/dPcO/wBxLhEuHTfs2fwP/t10Hxj1LxjNoP8AwhMUWlw6Y3766m0aCKLzd0qbLdIk8rzdn8aJ8+//AHKxNS0fw5NrMuteE/CF3f8Aji31F5rq01vVov3Hz/OkVv8AJ+9T+5ves/xb4MtvHLy239h6z4V1izuvO/szU2lZIkf77xPs/vonyP8AP89bh7pvWyeHvFvhLTPh9FBcp4w0Gz8nSob7UXiee4Z98qbGiT++/wC6+f7n364O80/4d2ly8N94mvnvUwJmtIG8ovjnbu5xn1r1n4afCXxRbWun6n4v8PXNzK0rpFK87SyyunzxSun8CJv37/v/AHK0tR+Jmiajf3M72Xh2RjIyFtYsXa7O07f3p7txSjIv/Ceew/EK+1jXtPvNB8Of6I/+j31ojeVbyuv8fyV0vxO8eNDqieHtM/s+/ils7V5bTUIt6XEqpvdP+B/3K8117wHP4Ms0az8WKl3E29tOeWKVNj/33T+Kth/ipB4bv7KfQbaLUvEsCp5V9u3+V/sV5vLGR8lGXIS6xYaRbXmmeIZbH7Hqb2r2kuh7ndLP/cTZ8ldh/wAJneePIE+H2gtq2g2TwfaJdb+xt8iJ99Pv/ItcO/xU17XoLjV20iPRLhf+P7UPK/4/H/29/wB+maJeaql1p8tmt7NLe/JPbw2bp8n8Dp/fqPiJLHgP4P6hqXh/XWbxC1to8U/nLqETOl3dIn8aJ/depvFvxCXUtB/sPw9pnk6FdRI90+3fKzp9z/brp0+DPiiaXzPEfjGXTU1SBJvs6RI9v9n/ALjojp89eAfELUtPsPF97Z+F9Xn1LTItiLM6+VudP9yilLmka8suU6XwZ8KNa8Z6lF5888Nqs/ks80X+o/3/AO5XqGt/CvwL4V0F/wC3vFFteaPEzvF/Z0CxSzvs/jd68Kh8Va1o9vFKu3ym/wBb+/3u7/36LO/87WUuYLn/AG9lw33a7+WUviCMjotE+GNzeeJdMvNXgn0TQrr99B5sqxS3Fv8APs3/APPL/fdKm16HwreeHklWxuX1WwnuJmeKfck+9/k3/wC5/sJWr48ub57BNTna7ubJG8qXW5ldYrp9n3E/3K801vVWudL+x2c8SPP97zfvtWMY+6dkJfZjEe/jPUPFX9mWOkWMs16jed/Zlissr70/uJv+dtn+xVXxt8Wte8bas95+902VV2fYbdvs9vFt+46ImzY+ysTw3rF54S1R9QsZYodTiV0iuE/5Zf33/wB6uw034i+H/EPiW48QeL9M0+/u03vFaJE6JK8UWxPN/vq+z/bqI+7I7Oa/unP3nxL1W/8AtFnFLJbaZdLEjWjt5u/Yn3Pm/hrrfh1fz3l/cT32gyXN3EsT2sWn/wCivKiPvdPN/wBytHT9OsfEMVrrkUtzomqys93FFp8SW9pEmx9+7+P/AIB9yuyv7PSrbwR4cisbPVodV1mV7jUdTvtTW6RotnyIkXyIn3P461jHT4TZxkvtGxpXxyvvAHjDR217ULTxJo6f6RY2mjL9o+yo29Psm+VPubH+dP79Z/irwlfTaamhrrUF5b2vlXE+mam39m30sU7/ACRIkr7HZPK2fwffrzHWNB8Q6Vrb61Av+hXSxPZ2kTq9w8S/8tUS3TZ8j/ff5Pv1FreveHvEOveI7y+ttbvE3J/ZNjfSu7p9/e8rvv8AlR/n2fx1pUjEPePU9Bez+DOl3s+p3M/22382xi09J0+1xW775U+4j71+5/sfPVGbR9D8c2dv4j8PeGtS0Rpd/wDZNp9+K6vU+R02fc27H3vs2fO9ex6b4T8E6b8Errxw2i/YPEFhZ28X9jeYsqXu502eVFv+RX+ff9zb/wADrzTxhr2g+ANRTVdKivv+EPtdJuE0VJmd3tdSl3u6P/cbfs+f+4lRym0Ze6eGaX8NPESXsq6p9rfSrpvs6zRMsqT3Cf8ALL777H+58n367N/DGoeG/CVppHijSNZ0e4il+0edqDNboqNv+SJH/wBz7/8AHXcfD2bxLrejWlz49s9Sm8OfZZbiC0uNTlt/PSJH+0bERPvfOlcK+leKviRYSxafZ+ItS0y1iSG1t7hZbhILVX+RHf8Aup/sVdOUZRD4Sx4PsND17xXp9tqemSTaVaxf8fcs6RPb2n2jf5uxP9b8m/f/AHN7/wByu9+M3hLSNHtfh/eaHtfT7/TLjVJ7h5dn7r7RKiIm9/kXYibE+/XhWj2DaPr2nyy6Vcunz+bplw0tu/8AwN9ifI/+xXt/ifxVc+PPht4fgtfCMflaDoD6ZPdu7v8AZXSX7Q8vy/wIjonz79m+tqfuhP3irDpS23hXSra80jRP7b+yyoqaS3+l3Sffd7j/AGtn8defvcr4huv7Q/s/T5vKs4ru8m2+akUX+q/j/j3/ANyrfhXW7y816yl0zbN5sX2S6eG2R0t9vz/I+z597vvf/viui8H/AA6/4Tzwro+n6VcwaVaefe6pqd3t2JBbxOkUWxPvvvfzdif33ol7pHxHrGt/FTwH42tdC0rSGn0f+ybO3t21NIkS3vJYIk/1u7fLs+R9ifP/AAbK8k8c694z17w/4gvoIraw8PxXUXmpNFFb+en30/vyv9/+/sp/jDwwtn/YTW1t/wAI9pmnRPDBbu3my3TtLv8AnlRPv/3/AJ/k/gqo/h7Rde0TSry21VXuJYntLzTHZkuGfzX+f502Rf8ALKiMY/GXeR3c37SfirxV8MX1W8ile98PqmnWd3b+bK+yXf8APLcf7iPFs/268a8Sa94l8c3Gma9fNP4niaL7ItpuaX7KkX/Lv5SPvRUSur03R9KfwNe6Z9pvfD0VleJNqf2hk3t/BEiJ/Gzu7/x7PkeuEv8AQYJtcsoLOe5fWFufskqRLFs2J8iOkqP89MJc32h+vXOuab4cuIp7GN382Lz7iGJ38i3Xe6Rf3Nj7/v15pqVz9sf7Sy74t2yJNvzqle5/DebXLnxk9nqFtc6xp890iX+iaZFseV23pE/moj/cdPuf7H3Kx/ip8Dbz4b68lm08Vy90vnKlwrI6uz/JEmzf5r/7dZ8xjKJw9hrDW1hcRWPm2Fu7JuT7jy7P7/8AH9/+CtLTYf7btbuf+z7u5sol/fvbwfJv/g3v/B89dBonwu17Sr/7HeRWSPti+3JdzpF9ndt/7p3d/vbK6i216Dwra2mh6vp17Z+D0n866/syWJ0leV9n397/AMH/AAOtAicbZ69p73Vv/ocGjxWq/vbixiaVJfv/AH0f+L+DfWl4P+NNzZtLZ3K7LeVX2pt3RRf3Pv8A302O6On9x64rxg7WF1LY7pHtF+eLe33fn/8AQf465+G2l+326wRb5Zdm1Eb71ZxkdNSpzHe6r4Y0HUrO78S6LrnnRffn0++gl+0Qb/4N/wA6Ou//ANkpqax9m8NfboLH7HLcf6J51vK2y6+47/7j/cT5P79culzPpum3cUErPFK29vm++lbVhpsusa5oWkTyypFFeJCtojfIjy/f/wA/7FYxqc0jhjU+ydn4h1XU9K8NO0HiG2hibSUhbSf7R8p1uPkR/wB1v+//ALFcJbJZ3+k7bG2uX1W6b7kMDfuNuz50f+6/z/8AfFdt421LwxeeJZb5rHUPEL3E9xNLvXZbxSvv2I6J8/3Nn8dcD/wlWvaxdWmlLFPDZK3kwWOmSsib3+5/v/79HN/MbSPQ/hj8GdQ8Z3v2zUJYPs8sqJBb295E93fy/wBxER96fwb3dPkT56u/EjUtP8PeEtKsdM8MxpZWTbL6+mVt8twzv/y1/ubPuf7lej22my+GNLtIllbR9Vv4P7L0m7u1+ypbxPs+3Xr/AHETf86J/G6PXnGq+GF8Nzy2K3095aX7PDOkVrFLE23f8/3/AOD7/wAnz1tT9015TitH+G+var8PtV8Z2N9Hc6Zayxf2mk0u+WLzZdiP8/3/AJ0/36yrzxPeTfZJb68kvEiR0VLudn3pXpGq6Pc+Evhelnp+r3r6fqMu+6t7fyniuHid3i3/ADo6f3/+B1R1XTbbxn8NNKvpf7LtpdOb7O19cL/pErv/AMu/yfwJ99N/+389Xze6RKP2iPxD8SPEeg2Hgq8gvp5rfS5ZbjTHiZ/sLpv+fykf/b+R6xdc/aF1rU9Xu7qLSNHWOWQsBdaVBPKP96TyvmPvWBD4V1q/iSL7HqD26r+6itIvNfZ9/wCT+4v+3VP/AIQLVW58+zt8/wDLJ7pcr7Gq5ifePf8Axb4e0HTfDSaDFq//ABNUVHg+w7fKlt/77o/zv/wCuX03wfeQwXFzZz2X2ewuvs7WkzeVdun39+z7n3K5n/hCbzxh8PrjxVZ6rZQpbypaNaX115su9P7n9xaytKTU9K+1W2q21zDqb7JoLuaf+CvKieH7P3T2XR/EjXkUUDSwPb7t7PcQI6Kn+59zfVvWPjNeTNbxS319f29rLsXf8/8Ala8yh8W22m+DbvSoNMWbULhkddQlbf5X9+uPvLC+03S5bnUNanfzW3qkK/x/3K19nEx5TsPGfxp1DWIItMniazSKV/n8359lcB4Y0fV/EOspp/h6CXUru63osSL89LpttbXms6ffXy/b7RZ0ee3uG2Jcf7G+u78Q+J5/EPiH7dpEFj4eR5UT7Jpy+UkCf7Fa8vIXzFfVfhpquieIdM0P+0NP1W7uIkmle0l81LX/AGHf+9WnqXhLT38V2tnBfRXiWuxJ3ii2I0v9xK0E+IWkeCbOWz0/TIH1CeL5nT+J/wC+/wDfrj9H8SXyXUuoLAr3e7er7tmx6IylIOU6D4ha9qsM7aVfQNDbwL+40/zd6RVxnk3kPleVpltN8qfw7/8A2emarqtzeazcXmp3LTXEvztLuqlc3O+W3ltom8p1+b+/VHZh/cMzUobmG8eX7NBZy7d/yVQe2s0gdfPWa4df7u+t2aGCzX91F5126/ff+CqmsaD9ggtFublv7QuF+a3T/lkn8FZSj7wVJc0jb8B/GbXvhp9tbQdVn0p7q18mXym+/VLR/Emvarey6hFPd2dlL+6e7t22bPk2bP8AviuWS2W5+WKJfkb5vN/irrNEuYBoGux30DG+i8r+zokb91E/3Puf7n3K6feNqZav7a2h1SLSvD2tSeU3lf6c++33y/x/7af/AGFfV958KdD+CfwmtfFPiMaX4/13xLfXFjFFfbHh3qi/P5u/5l+//wADevjvQZoE8UJfa1p93c6V8/m29jdLFKz7Pk+d0fZ8+z+Cun/4WFqfiG1tNIvG36Ukv7i3m/e+R/1y/uff/g+/RKMftHTGR3b6VoGg+GtQntrzVrPxHKr2i2KSxS2iJ5u/ykT76J9z50f+Cugh+IV14V+K+j65favbakixRPeWMs6XEW9U2O7/AH4v/H/4EevBL/UmtrO92xMiSs8P2iaL51i/jT++v3K+g/2ftE8PJo0S6hfaNNZalFK95NrfkfZLO337Eu3+ff5qO/8Aqv46Ob7JfxEWvfF3SPiR4v1C2n8R634ARry4eCF7WK4iVJXd32Spse3R/wCNER/krjNE8HtZ6zE2leKtJ8Qyzq+7+z9W+xJL/f3vL9ndP9yur1t/Cvi238UaZpXiW21K4td8LS7YrJ79Itmy4if53feiP8jvXOWCeGtB1vUGWO51uylb/Q5tRdUliT/gPyOyP/H/AOOVlA2jzEvhjwT4h8YapoV9rmpyTaUt0/2l9W1aKLyrdX+d0llf/wCLrN+N8On+Htb0qLw5qEF5p/kO8v2SVn/e79j79/8Af2I/3K63RLPw5rcqQXzRvLKz7bi+lV3/AO+Kl8YeDPB00GmS6fqG+VJf36SwPKkSf7/3Nv361lzByHG+BtV8Q22iahqvhPT1ufstq8OoukqxeV57pEjun33Wtu58Qwar4+0/SPD154g1u0+2f2Nplxb7VRU2I77NiJ9x3lf/AHHpz6DoM1r/AGLbeLGh0rzd62m1Yv777Hl++/367jQfBNn4J0nasWnvZXjPMsqSs771/wBtPubKnmNvZmVoL6Rr3hDx03/CUahZ2+iT28U6XH+kPq0u90/3/wCDfXn9sjpa69/avhzWUilgTyJbuVke3d5f9bs3/vV++n9yvSPD3wH16HSL7WvCc+yWLZcS+TOib4t/303/ADp/9nVH4habq8Ph+0s/FFzfPetK6Kkzb08pfuJv/ufPVVKnN8BdOlyS944q88Yaf8PdXsraKePxzb2FnKi2mpq/2eK4li2O6f8AXJ//AB9K4fw9NFrEV3FqEux7OC4vv3S/eRU+59z+/s/8fr0D4deJIvh1Z6neXPhPQPE+mXEX2b7Dra+akTt/y1i379j/AO5XGeGHX+zfGt9+7/caO8MSIq7EeWWJP/Z6uXNGJzTlzy5oHV/BPxh4c0fXLvUNT09rl4rWV5Ydqum/fsR/uf7f3K677feeA9Oi8f8A9mSpp8qvY6LcXbebsffs3/Mm99iPv2V578LvB9tN4L1vUNV1PULC41Ffslrb6e2x5drps81/4IvN2f8AfFa9/wDGnxDrfhlPC8+tWkOmeF4HTSbe3gX966bPn/23f+/URl/MZnpX7UsPhOw0vw1F4D+xXOjwadbzatrcTJvvLq4d3ff/AB7v9j+CvmWa8ivLr93Zq6xS/ukll/dIn+3/APt1q+D/ABJcvqnm32lW2vbd93LDcfx7Effv/gf/AOwpniTTdR1JvtMGnskV1BvXzWWJHRP9+rkPlNDx5bK9xFLBcwTS3Vnb3HyK2z50+dPnrjftP2OJ4GZnd/kbYq7Nn8f8Fe2+MP7MudJ0zw9fXmm22q/YbKazvrj55f8Aj3TfaI6b0RU/gd3T599cFDoMXlRLFZxpL5T+bcXE7Reb8/30/wDsKiREjE02wgeWy+0yqlpud5Xf7+xa3fB+pWejvqGrtA1zLaxO8Fun8VwyPEn/AHxv3/8AAK6aw0GW/neK20hr+W4XyYpbRfN3IifcRNiI/wDt/wAdaXh74M/Er4ka5pVraaZ5On3UvnT3CNBa2kUS/fd0TZ/B/sUuXk+IIxON1u5vJvD0un6hPcv9lVJtmnxO8v2hvnl3/wAGxEdE/wB+u2tvB9j8KNRsta8K602sancKlpBY3C73W4ZPn37Pk+T/AL4+eu68JeEtP8MfFDx6sGn/APCf+ILO1e70e+dntdP2fJv+R0Tzdn3Pn+T5K8k1LxJo2m3iah4jaPxtqt00s0tjpkrWtpA+/wCRJZU+d/8AcTZ/v04gd3c6Pq/xv8Obv7Qb/hI4rqVL6K7ndLS6l/2HTeiOibE/uf3K0P8AhBtDhsrTSv7Tn0S9WD7RZzXCrL9nlVE+ffE+997/ACJFs3vXKeHvjZq8Nxtg1CLwrp9rL51jo2kwLb2m9/4H2J8/3P4/nrotK/aB8a+M9etN2oLbafdM/wBqht/9HTYv9x4kSVPuf36OU2jIs2ej+DNHlstP1rU7t0a6SZrfWbVrWWwdIk37PK81/wDvtESi5+FemW1hqvjG5vG/4R/zUmlSGKLfcJK7+UkTxf39n8aJsrE03w3eP/aGr6VcyWGp3U73C3bt5twqM774t/3HT+/8let6bf3Oj+D3sfECae9ukH2uL+zLO3tbt9n99ETZsf8A+Lq5RD4vdPnR9e1DXtX1O8j0/wDsHwvO39lz+TB5sUT/AD7E+588tOj+C2jeId99YqiWjyOkS3+o2/ngIxT59vGfl7V6e+j3PiHVtEg0q2a2+xWtxNFFaadvRv8Afi+fZL9/56881jwn4obVLkpdam6F/kbPlZXt8nbjHFWrdQjGR5Ck09hLt2tsXY/lbvkb/frY17xbfeIbDT/NnV9q7Fih/wCWVcvqupS3kEU6zx+bt8nYi7Ku+GPAHiXxVoet6vpWmSTaVpMXnX13uREi/wC+vvf8Argly/aPKjT+0aaX+tI0sSwb4l/1qJFv/wDQaim1KX7YlnqFjPD/AHrfayP/ALFdb8BNVn174l+H9PlZdjzpC2z5N6fx1X+Jfja88SfEvxHqe2NPtV48MEs38KL8if8AoFHN73KZcpif8IrPfyxNcytZ6Ujf3vnWta/fT4XiWz8pFg+T5H+eWsya/s9S02Vrm+neVF+5E2xN9c1YO0Nx58V83+y7r8lUZxgdhr3m6rdRTxRN5UC/N5rferHv9Yid4fsatbIv3vm+9WPMmp3jyt58c2z52dG+Stjw3qq2GyWLa93/AHHX7laRH7PlNjRNHvteXzWlW2iX7r1XS2vId/ny7H/3qZc6xq8MG6XakTN/A1PsPPv9+6JZt38DtWgR5jQ+zTvrcUEsqujRfaG8n7+yqHipInt/tMrTzaq8u+eaJv3SJ/AlbltqrWFq8TfubuWLyWeJf4K5y/8Atl/KlnbW3k2n8ET/AMf+29Z/GX9o5WbUmS42xKyRNFsZNv362obaxTS7Rra5uf7QuGfz4f8Alls/gqxqWiW2myxRT3Ku8S732VnwwwWyveWrL5Sr9x/4q6eWXKbR/uk2j6xc2d48btsR28mV3X+Bq2vE8NjpXiO4s4NQuX0+12W8T31q9u/3P4Itm+m6brzeFdU0y+sb6Ca9iiS4iuIYtn2WX/gafPV25fUPEMt74l1PzNYd5X8/ULve26V/9v8AvVHLzHREwkhled4vmmilb5kf5N1aENmv2C4WDdbae0v/AB7u25P9zfXW+AL9dIvbLXLO2jmuIopUuv7Wi+0I39xEi+TZ8n+3XQWetwaPLcN+4uYrp3uJ7dNmxv8AgH8FHu/aNo07x5jlNEmtPDGm3C20CpcTr+9e42u6f7lcrea2qNu3M/8ABvdqr69qq3N5Ky/cd/lSuZ1K5ZH/ANutpR5YhzHfaD4ntvt/mzrvdPn8n+CtLxD4hl1v/Yt4v4EryW2uZU+b+Ouwm1iL7BFEu7/VfNUU+X7ZbqSJU8Q21hvZYFd/9v566vwx8abzTZ0WRfk/3vk/74rz9LOK8052WDfLF88r+b/6AlYl/bNZzpt/u765pS5pHTGUj7Q8E/EL+2LW0VdTVLdGd2iRdjojffi/8cqvDqWuPYXa6q0uq6f5u+KGVfkSvmTwZ4wudKbbE33mTdXvHhL4oz3M9rP5qw2lvOkyw/f2uifJ8lc0qnIdkffiZvi3w3eeKrrz9BXYk/8Ao91pMrJ8ro/8Dv8AfSuX/sS+0H4ZeKILnSls7jVtWsrSJH3JviVJZXf7/wB3/VV6PonjCfW9cuLzU9tz8rzfOvyO/wDt/wDAN/8A45W9Z/Y/G2nW9m2rro+2W4eX7XErum5ETenyfPsRPuVtGUjmlTjD4T5s8KvqGj69qGtS/ubTRrX7WyI37p5fuW6f9/XR/wDvuuXsLy5S6ill3O+7ezov8Fexw2eg+G/sWmTr9ptPPT59Ts5USdE3/I+x9+3e+/8A4BWVN4J1C88M6fLZwXN/ZJLLNeXCLsT+4iJv/wBx9n+/V8px8vOcvpWlXn9r+fBP/ZW1tjXE0/lbd/8Auf7H9yvRfGGsaDqXiW0XSorKz8P2sXyzXC+b5rr8/wDH993f5KzPE+m6hf8Agu3s5LNvtcTfvfl8qLTrdEdEt9/975N//A62Nb+Hui2HgjRLbTPGNjrGsSxJ/wASFImilid9n3HdNj/f/wDHKuMS5e57p5leeJ2S6eeKJUlbZtldfN8p0/55b/uV3GieCde8fxXeoaLqDTalcRPcLF5vlPLEib3T/bb7/wAn+x/wCuq+K/gbwd8N/Dl34QudKZPiLpeo/NfWN15tvcW7J86O/wDfR/8A2etPwB4P0rwlpNl4lvtTg8KvFOk2mXFiyyy6pEiSo+/53eJ96f8AfH8FRzfaI5TjLOa8sPh8+tXltfWdlpep26WbvveKe42O77H/AIH2bK3rb4tWNt4esvDnhOW9h0yWd/7WuLuBftF1LvR/tG//AHN/yVy/xU+IWteMGTStT1rULbw19q+3aZpkqb7SCJ9/z/f31mJZ65YX9p4XuYI7yyullhsfsjebb3Vx99Njxffd9iJ8/wA6b6F8Qcx3et/FTUPEmzwvZ/8ACTa3qFvLvtb601qK4efb86IjtFvRf49m+vN9EhtviRdWTWtnp+lbZUt7y71C6+6n8Eryvs/265TW7D/hHtRuLG+0xrbUEl8lkuGZJYv+AI+z/vuu40rxJpXhi6stF0zT11jSrrYkv2i1RJWdv9a6f7X9z+D/AGKvmIO7h+FeivLdxWfiXTbaJpUhivkinukZJX2f61EdF/77+5/HVf8A4QPStEs72fRfFVtc6hozXEM6fY23yuv9zb/B8/yVn69f+IfDGl7dP1W91JJ7r7RK8UDbPsuz/R03/c8r7/yIn36ZoiLYeIf3tnFDqdwqQzw2kTbLdG2Ojvs+46URNT07RNHsdVsNKi/t7yftVnFb7JoPs8qpv3u+x5fnV6ZrHifQ/h62p2Oi6VFqqfutt3qCvK/mr9/5PkRP/H6Z4b8N3Om6pq3ii8s4/wC04Jf7Oihdfk+0NsSWVE+f7ifc/wBt0rjZpl0fWdQvl/tLZ5v7jT7tdjyozvs3/wC5WhpE7jTfjfear4v0q8ntmh0+/s/JvH2yxPv+dJXTY6b3/jpsP7Q/jrTIltbGLTvscQ2w+fFLv2ds/P1xXEp4q/t7UZbz7New3FvE7tbpO3lK/wDsfJ8j/wDfdVl8T6KihZ1vFmH3hnoaqMTM4D4UfDfSvH+qS215fNYW8S/vXT767n+/Xrt/8RdK8MS6F8MvCuntquj6def8TO4ii/4+k/jeVP43/wBj/YrzTTbnUNB05Jbae2ht3XZ9nm/+LrQ8B+KoNSli0+fTIJrSVnmure3bypbr/b3pXmyj73vHhRmbHgD4b/8ACGftCW8tmv2zR4rW71Sze3+4yfZ3dE/77+SvY9Y8DeBfhF8KtKs/Gu2/isFS+n0l/kfVtQdP43/jiSpfh6ljoqJP4aufsFutnKlraX0X2jyn++6I/wB+uP8Aj3pWh6x8MrjxV4h/tu58Z3TfZ9Mt7ifytib/APn32fIv365pazNPaHyP4nv4tS17UL62gg023upXmW0t/kSJN/3Ep+m3MFtbvFLKru/8D1vaV8Pde1vw/rGuL4XvrnTNIXfeXaLsSCuJeZXuE27kT/brsidHxmhMn2aV9su9P9itCzmawlRtqukq1hQ/PE6s2+rttDO6bl+dF/jqglE6P7ZbWyozMtz/ALG77lS2fm388UETbEll+XY1VU0T7Tpf2zd/pDN8qIv3q1dKvFhn3XKtZpAuzei/PVnNy/ymq8LaPe/ZoJd+/wCTzn/hrPvNSWwuPs1jPJc71/ezO3z1Fea9K/7qBVmt/wDvh6l3rpsXn6hKzxN923/jegiPuSMd7yJ2l3bn+X5Uqkl59vbyoG+Rm+5tqprGtvf3jtBBHbRfwon8FZ9tqTWb/utvzr9+tJVeY7ToNNmaz1l4J4JJrdl2fuvndf8Acr0jxP4/bUmez8PQT2Hh/wApLeK08iK3d02bN8vlJ9/fvevL/Df9oXMt3cwbZorVUeWHdsd/9yuz0ew1OGyeXzbbyni+0S72+dE/+LodSPKdEYyLsOqz2cUX2ZV2RfJ+++5TLm8gezu4v4/7/wDcrPhvPt9w8CyqiJ93fWFf3ksMF35rbH83ZV04850ylyGLqt5slf8AjrJ85nl3VLc3K3LVXtnVJfm+5RzHMW/3syfdWpUm+4u6m3My7f3VP02za5b/AGKJFxLqboU+Xd/tU+a2a5+Zm/77rotN0FXgT/ge7/vitiw8JNfwRbVV90SPWMo/aOmPMef2aNZ3XzV7B8Gb/T5tSf8AtVd9l5T+b82x/wDY/wDH64+58Kyw+bu/5ZfeR6zJkl0qdNrbEWuSUec2py5JHs+pXltpVl9hinX7EjO6v/H89c9pV5qD+IXiWfyUt2+bzpdnyfwV5/ea82qum6fZsrqPCV/El/L58C3/ANo2bv8AgFVHmh8RtKUasj13xDrfhq50m9gubGJ/sFmiQW+3fL9odNm+L/vje9YXiq81V/sl5FZtbaJbypaNK8v2eKV4k3u/lfIifxun33f/AG6ZolhbP4ltNTnnnmsrD/Tmt5YmRJdv+3/7J/sViaP+0Jq+q+HNV8FXmlWU2iajPE91dvB/paRI+/5JXfYjv8/z/wC3XQccvcKXi3xU1tPFbaZbQJZf8hSVJYvvyvveJ/n/AOmWyq8Pi3TdSs4rm5gtrC4810i+yQfJ8/3Hfe+/5Kfqt5bWFg+tLFaalo7SvYwWN9O8r2/yI7/c2b9m9ErkNVudMe1f7D5syffV32/J/fSnEiR1P/CYL4tuvD/h6+iWGKzZ3nu4p/8Aj8T7+9/k+/8Af+euNTW5U1K42xQbJdnzwr/wP5P9+meDNbXSvFCT3O77E2+GdIf4on/gpltqX2C6u9tmt+ksXk+TL/45/wACrOpsc3Mdn4k1Xw1N4UeCxnvb+9efzoPtCon2X/nqnyP8+/79VNK1XxH4Dt9H1C5vFm0fVt7raTS+b8kXyebs/wCWTJv+R/8AYrC1Xw9fPpH9ofY2htGl2b9myJX/ALlUtev1vH09p7m5mu4Ikh+eXeiIn3Nn92nTlGRMZc3vHa+MPGFn8RfFEV9qd9/x62vkxXyW257p1d33y/c379/365q/8W3l/LK0t4zp9xflrLuZmeLc237RL950XZXRXPgOKHwzFcz/ANoW2sSy74Ing8q3lt9n+t3v/t/3K2+I1+I2vDHxRis7BLbVV/tK0t4HhiidW/i+5/GnyJ8+yruialoeq+Jkl1O+n0p9qbrj7K7vvTZ9/Z8/z7K43StEa53xK0V5d/I6pEybE/23emQ/ade1J91sqOrP5vlOibv770cw+aR9W6JYQfFHQ7LTPCvizRJtdiaVFtNRvPstxLu+eV081Nnz/c+/v+SuC8c+GNT8B6pcNqtt4k0e72ui3F3ZuiIn3NiP/Hv/AL++vN9K0ez01rLU9zbfPi+eVfkWvVU8beM/AdrLLZ+KPElnpV5Lv/0SdLi0n/3H37P/AGetDQ4K51LSHe4+zarrO6X51RLN9m//AL+1lXer2k9zJI+qa2rMckeR0/8AH69HvPi14s8W26f8VLrKRRea8r7ookl3fJ8/z7PuVyGoeDEur2ab7Z5W9s7JLpdw+vz1XMTKJwmm+M4ob9HvIFmTa6NvX7lbXiTwTB4PvVvl1ON7J4Em2fPE6b/4Eq34M8Ey+KvhvrfiiWztNKstI2W7Xc0vz3UrfwIn8b1Yh15bC/0y81q2a5SCBEih2/JLXHze8eFy8hq6D4w/sp9Ca2uZ9NvYpdjeTdNvZP8AfruPGfiTRfFuuRX2r6rJ5Vr8kto+5E2V4L4h8bf2xr0uoQaZBCjf6q027EVKihdtSvLi51Wzj+xbd8SRN/H/APEVHxe8KVPlPSry8Xx40tjpDLoPhq4l2RWjzvsb/beur+LXw6+D/gP4VRW2maZczeK5WR4r6a63u39/en3Nlec22vX2saTp+kNBbWGlWDed9rRfnf8A2K4Xxt4hXVdedba5a8S3VIVfdv8ANolHmkFLmOfvLNUaXyovkb+D+5/uVd0qG8REWxVnR/vO9dHYeG2s9LfVb5V2/cW32/Iz1Al+yWflW0DJE7ffRdiPWptKQqWbW1nuivN9wn+18lZqWc6O7Ss1yzt/B86PWfeTXKXjxTwMj/wojVu6bYLqUSSyyyW0UX8FBPwktnYbH8+dorbZ/A9Z+peKr65V4oFifYv+u202/wDKe4eL+Bfu/vd9OtrNXT/UbPKqZGvNH7Rz9toM9/b+ajRpF/FK7fJWekK/aHXcrpF/GldHrF59siS22rDb/wBxKx7PR5ZneJdyf3vmqDaMuc7DTfFs8PhCy8L2cUemxfbHuLy+h+d7132bN/8A1y+fZ/v11vir7ZYaDFp8tzJc/Z12LLMvzy/P8n/of/j9cV/YjaVa28svlzbvvbPvq6Vof8JDLqUr/aW37f77VfwnTT5iW5sLZ3t7nTGl2PEn2pJf7/8AHXG+Ibz7TcbYv9V/crqLzW1s7d/szbP9yuMfbcwSyys3mp/49XTGPulykYU33vno3iib52p1tbNM6LWBBbs0a8faq/JXcaPpWzylVfv1S0rR/s0SN5En/fNdhoNzBNqMSr8jxfIyPWpcR2j2bzWr7V+eLf8A+PJXbeALNrmyRm/gVIaNK0rZeSyr89vKvzJW7Z69pGiXHlLPAjv87JuqrRN+YyrbTYrzXr22b5/vv/n/AL7ry3xtbfY5bhV+fym/8cr2fR5ra58USzrIqIyvtf8Agbf/APsV5F8UUaz1m7/55S/drHl5CpS5jzR7xvNrs/BPiH7Bepu3fOuyuEmfZL/fq7bXNzDslgqJe+YxlyHv3ifxP/YPhC4s/PbZqjIk9xEqb0i/uJXDvpt9NZvbS2zJbwWqXa2kX3Pm2JE7/wC07un3/wC/VrTfDd54k8JW+oXkrfZ4InuGf7/7r+4ld94P0e2h8M3eq3ME6Jql1cX19b7pfK/sq1RPk3v9/fLvT/fRKmPKbVP75wnjDQbnQW0zw9L4evr+K3s0mlmt1lR2lbe7uj7HTb8/9z+BKz9N0Gxv9LlaJbnSt6pMv9pzxOjf8D+R/wDxyqXjz4keIfGeo+ffahc/YopZfstijfurVHf7iJ/sVF4D1W20rxLb3N5Yx39vbsk0tpN9y42v9x/9itYnNzRlI1fGHwuvvBl/bwXMVzbfaIkdXvlSJPnTf8j7/nXZWh4b8N2evT6ZpGkahPeahe+U/k/ZVi2Ps+f53f7qVD4q+IU/irxlqWp6grQ6ZdS7F09J2eK1i/5ZJEj/ANyudtrO5ttUe82t5VrL8z2jf+OI6VjUlyhLlOj1Xw9r15o2pxafYtc2mhyvcX1xbxeakCN8nzv/AHPk+/XPeG/DzeLbe+lgltra402B7tkuJ1iSWJP4E3ffb/Yro08Z6roOky6bYyyWdvdRS+b+68p5UlTY6O//AAD7lY/h7z7y/stB0+CJ726lRPNuG8qJU+/vd6qBESpo6T69qXkLBaOqL8vmr8ny16hoL33iHQdbl1W8bVbjTlihs757relqi/wJ/Hs+dKxdV0ez0G61DV/A+tahfxWcr2l5q2mWv2dFR/kd0T7+x/4H3/36wfFt/p81vb6Lp95fXKQQb5Zpm2farj77v8/8H8H/AADfXQbc0eXlLOpW2mabqzrYy+cjfP8AbntXTc/+5/Ar/wC3/wCOVf8AFWpeHn1TTNPttIg0q7s4Edr7T/k89HTf86O+zfXL2fjCKHRn/wBOuU1jciLcW8v3ov7jps/8f31i3k09+qXnnyO6r8yO2/5KDLmjynoGm+P9T0HRnttMn1DTYmZPIit53+zr9/f+6f7+/wCSu98MfEie2updTvrGdHntX/feR5tvK+z/AJ5fc+f/AGNleLw+Ib5NDlWW+ufs6f8AHq6N92Vf4K6Hwf4z8myib7TKlwzOjW/lK7vu/jTfVcxUZHtXh7yvGcV3qGgxQJrtlO9w2hw7ke6T+N7T50f/AG/K/wDQ6xLfx5pkECRzeG7vzVGG/f3/AF/8C64e5vNMmiinTWNU+7s81Pkdv+B769csP2k9X0izhsp7r7dNbr5TXF1BA0shHGWOzk1tymnOnuJqWm6L/wAK00qCza7T4eeGVSbUfs/+turpv77/AN3e6JXn/wANPDekfGPUvEur6heXelaPo1m8yypsfa/8H/oFV7/4o+INH8NRaZpUDWHh/wD5a/aIN/m/79c5beML62s9QnsYI4dPvJU+1JF8nm/8AryY/DynifFI5Kztrz+0f3ukSv5q71eZdm5P79O0q/ihfz2lid4m+W3fdUXiG81XXpX1D7YsMUS/uokb50SpfDD6fbIi3KreXcq/8tfk2V1RHKPumzDeX3iq6uLNlihidfv7diJXT+CdN0zwZYXEtjYtqWu+U/8ApHlb0irkvOlsFS2Xakv32dG/gqK81V4VeCK5nf5fuRfJSMuU1dV16J0SeJfJt0+eXZ8+92rnLz+2vE9/9jaJrCytfn2P8iL/ALdW/Ddt5Mu65ZXSD59kv3N9afiea88Wzo15eRpbyt80MLbHf/foL5oxOUvLP7HdbtKnnv0iX5ptu/56ZDNLrFg6rK2/d83y/JW5/bFn4eifTtKVUT+KXd9+pPD1g2jslzOq/Z5Zd8SI1BHMWNE8PLoNgk8sH2nUH/1Vvt+7WPrGsS+RcLOvkyy/eeujv7ye5eXyJ/Jll/1txN/Cn9xK4LVZrzz4lX98+7Z/sPTkXGPN75nveRbkWKJndf8AarY037Z5/nrbfIvzsn9z/bq1pvh6+1uVG1BfJRF3q6L97bWhqU0UK/2Rp6s92nzzun8FI6KUoykPmmiv4HZW2O/8H8FclrE32O4dVb5K2LOFvtDxMuzb/GjVn63YROjtWX2j2fsnMzX8rv8Aeqwj/aVrPmh8mWmpcsn3a6YyOMleHY1bFg/9mp5ixedLs+WrfgPRF8T69FBL9zd81fSuj/B/QXtfmi+f+/RGnKZZ85Q6lqFy6efeeTE/9zZVuwubxL2JlVt+779e6zfBaztpd0W5/wDfqpD8OoLa/TcqvW0qBR0GiW32bwbLeeQ00vlfKleFa9quoPeSrA32PZ95Er640fR1fQ0tmX/llsrzTxJ8H4Ly6eVV2b6KlP3jT7J5v4M8YX2ifZ/7Vg+06ZcMkPnfxq9a3xs0FZvCiahBu2W7I/8A33Xb6D8JbGzuIvPgW5b+++56m+K/huLTfh9qEW7915X3Kx5feD7J8cu/72tCzudjI26qT/63bT0/c/8AA6zMT1rwB4w+xvFbTrBc2m7f5Nwu9K9W+KPjmew+Gn9kK1tpr3+yxXT7eLyv9E3vcP8AwfIm90dP9+vl/Qb+Kzv0a883yv4Xi++r16FrepXnjPyry8uW1J1XZE7/ACfc/gpx+I2lL93ynDveSpKyu3yI1TabNvukbczo/wAnyUXMMTxfuotkq/8ALLdv3VQhfyWRol8n5v46JnBH3Dr7bRJ7mX/TP9GRl/db22Js/wDi67Cw8PT+HrB9I1DTJPtu7zovJb53R/vv/t/Js2f8DrQ034aSJoNv4o/tDS9Y8hUml0mG682VYpX+TeiJ8j76wdb8Z6veXHlXMt2lpZfPZpKyPLa/On8f/AK8qNXnmXH+8Zs15bfZ7qBvvoz7bhPkRk/g+T+De/8A6HWTpuiah4htdunxS6wjMkLRJA/mo7/IiV0fhvwZrXxa8S2WlaV893qW+7a+df3UEUX+tll/upXd3ln4M8GeIIvDkXji2ttY02KV5fE2nealvF8ju9uif8tXd/4/k+/XfGX8pdP3jzHxO/8Awg1g/heC8aa9Wf8A4mPlbPKV0/5ZI/8AH/t/7dcq9+tzKl58sLrs+RK6rxV4V0XTdb2/2l9sS6ie5gu7Ft8Vx9/Z8j7HTf8A771xtzbLbSyr5Uv3fuO3zq9ahKMolS/dYZ5ZV2v5rb1dP4Kuvr3nWUUG5keKLYrov3/n/jqK5hlvPJZv4V/u1Ys7BfNTylV3Tf8AJ/fSp+E5uYrwzM6/unbYjfKld7oPiFYdNisftM9n5W/906/J89cLcur3Tytthf7jb2376Z51zDs26naJs+78v/2FXGXKXE9YfxU39m+QutXcLq3/ACxi/wDs6rXHie+imdDruoPg43bev/j9ec/2lfbnb+2rJP4/9U3/AMaoOq3zHP8AbVtz/wBMn/8AiK29rI25j1rRNB+Kmt+Db2KLTLm58PxRfaJ7h4t8Son/AE1rlLCwsYWluWiivH2vtt5p/KiT5Pv17n8Ufj8z+C7jwd4cs4NE0xtkK75f3q/302f7dfK+t6U2lXvkTyxzeau9XhauOP8AePNj75Yub+xS1Rd3+kI3zbKY9/BqUsXmy+Tt+TelZln4eubx/wBxt+9s+etB/Bl5Z3DxSyr5S7N0v8FUbe7EmuZp9NneziZbx32bZUra0Hw3qGpSpLfNPZ2/+38jtRbWGmWCxS2dz50yfe3/AMT1JqusXL7Gn8x/7sMXyJQR7TmE17R2S6laCDZbxfwI1Zj3Mv72BYP3r/Ir7qvXlnd6JpqXN5crD5rfLaffeq9n4nge83NEv3dn/A6cRGromiNptv8AbL5d6/3KtzeKoL/5WijTauyKsnUrzUHsP38qzW/+xVL+0tPsIIm8qO8dv4P7lUZ8vMXdev2vGt9srJtX5qt2FhA8EU8s+z+DZWPDbNqSvc20fk7Pn2O1ar2FnbWTy31yz3bL+68pfkWtOUJS+wb03iGK2g3fM9vEv3Il31y81/qGq/a57a2+zWTfPK7/AH7ittP+JVptv8uyKX/vv/gdMm0FtSiinllktrTd/wAe6fxpRL3hU5RgVE0G5TS4r5b6J7Sf51SH/wBArE1J227tlXtS1u+S6l09YvsdlF923i/grHvLnzv++axj8R7EZc0Tn7z53qu8PyfdrSeFUbfLVK8uV/hrblIO4+D7+T4lT/dr6TtvE8VnEis3z18r+Br9YdZt2Vl317QkMs0ST7t7tVxlyG0T0DVfHPk2rturlPDHjzSoftdzrk7I7S/uk279qVzWqzfJ5UrbEqveWehzWG2XUI0uP++629pKXvG59F+GPHOn686LbNv+X7/95KxvEPi1dN1xIFlW5tJ13xSo2+vN/h7cxWDpB9sgeLb8r12Hifw8t/ZxSqyo6/ddKxlWlzcx0csYxOz0fVYr/wC7XBftD6r9j8B3q7vvMif+P1Y8E3kqT+RL99K4H9pPW/8AiQxW27786f8AjtQ6nPIiUYxifNrvvlqX5n+WiztldtzNV6GHfdIsXzvWBwcprpYQTWFvAsDPdt87V2EMOyy2su9EX7iVQ0r7NpVr5rbn3/62VPv1PqXiG28r7NZy/I/3d/yVMZcxtU5YxOV1i2n0q48+D/Vbt6v/AHf9iuy+CfjlfD3xD0fU/I0+F/PRJf7RsVuov99EdH+esewuYpovKlXejfeR66j4Vv8A8IT8SdC1ezvruwt4rpPPmtIvNl8r/YTY9Y1Zc1OUTgl8J9569okum/DTXf7P8Nf6W8v2uW7S1RImvUdPN37P4dmz/wAfr538PfCvXrltVl1rVfCngzw/dS/ZL64vm83Zvld/s6J/eSvpqz8VReNvhVceE7axlS4v2fUf7Wm/e/PK+x0f/nk/36+Ovjfqupw2WieHIJ/+JJ4eluPNu93zy3r7PtDv/wAD+RH/ANyvnsFD95zhTj9o5L4l+KoPB8up+HPC+oS/2ZexJ5+p7fKe/T5Pk2f8sl+RPkrxV4Z3ldlbe/369d8eJoN/oll/a95LDrEVmm17H50t/v8AyOjIj/f/APQ68hhfYn7pt9fTxj7ptP4jo9H1iWZLLdL5NvZb0/3Ub7//AAGszUodjIy/vrd2/dSo3z/7j1Xhhba7KrJv+8lXt/k/d+RXX7lHMYyqB9jlS3TbufZ/A/8ADSwv5Mqf6NvT/bakmuW+Rvl3qv8Ae+/VdLz91uiXZ/wHfRGRjHmL1zYQXkry/ZmhR/n+RvkrG/s3f825UTds+9WxbXL/APLVW2N/GlUpofmdq6Y++OMpGfc2f2aXbuV6gWHgVcmT5aZW3KdB02veM7HxD/pM9myXq/Imz+5/t1XTQZ9Ys3vFgZ9i72rkXdvN3V0Gj22vX77tPiudrfJvT7lcRj7Pk+EiS88lYkXzUf8AirV36nNpCLLFL5V02yL/AGqv7N9vbrqdtO8sTf67b8n+5Xc3+ib/AAvb6utjviv/APR4rt13+U6fwJ/cenL3THmOK03wez2STzy7Ljd+6hT7/wDwOuls38m1iWWzjTyG3tK/9+uS+zX1tevBPPLDL/DWPrdzeWbyxfbGmSWjmDl5pHQeJPEmm63deVcwS7IvkV/9uucv7DT4YPNgnZ/n+ZKwkmdH3N89XftLOvlL8iN9+kbez5NiZLZZrX5bz5P+eVS200HzwNBsf++lV7bRLy83+VA2xPvPtrrdB03T9Hs3vL6L7Tdp91P7lWS+Uz9E03UNSl2y+bDbp/y2ddlaE26zliVv9JliXe6ff20+bxnPrDRQQQMnzfLsplzCsLyqy7L1vvPu2UGEubm941ke8vLXzZZdnmt8qP8AxVDrHidNKtfK/wBddsuxf7kVY/8AaTW1u/mxf7rvWFeXk9zL+9belOUgjT5jVs/PvJXZlbe3/j1Vbn5GfdW1oNmyWu7dvf7lY+qp5Mr/ADfxVEY/aPYj7kTF1K5V2esR/nert599qpUGJd0G8+x6pbz/AMG6vovR9YVIIm3LsevmdPkZK9d8Gaw1zZxQM3zxfdq4yLidx4k8PL4k81VZofNi++n9+szwr4YsbNkg1OCO5eJv9ckuz+P+49dn4ehW/iTb89ReIfBP2y4RmtmeX++ldMYx/lOmEo/bNjSrbwnZxXC3Vm2yWXfs8r7tZlno+r3Oty6hZ3M9n4f2/urF2376veG/BkVnPE1zZy/L/wA9a9FmtvOt/lXYir8qJWNTlOmXs/smF4b0ryVSdvv182fHjXv7V8VfYVbelq3/AI/X0x4q8T2PgDwld6nfN91f3UP8csv8CV8T6lqU+saldX07b7idt7VzU5HNU+HlC2TZV22fZ92qVnbSvA8u35Eq2n8C0EQOt0GGW5l2qvyOnzVy+pP51/t+ZPKf+Ou18N3MWlWEs88W95YnRd9clNteWX5vn/iesYmOIlyhDNsl+Zq3dE1u5huEa2la2li/5awtseuV+0xQt8rbNv3a3fCtsuseILSCW5+zRO3zSv8AwJVyicdPSR9W+D/2h5dV+F8vh62vm/4TXWdR+wqj7Yolif50dH/gXfvrgvFXga78JeF7jSp2g1JLi6RJfsM/ztL/AAff+/8Af2fwfwV5lbaa3h7xQn2mWVHi3vA+35N/8Fddpqa0+s/brP7NqrtLE8qTN/rf9x/v14lSKpTtHSI6nLA4nxJ/aFzZ29tfKupWUHzxXCL86p/cd9lcYmlfN5qxMkS/eru7/UrnzZZdPnuYdTZXhuoruXc91FXEveTwtsVtn+xXsUpc0TOnIejuifL9z+5UUz74vvNTHuWmbdt2UInyferblFy8pYhs1miSVtvmo29Xpmze37r5N9CXOzZ/49U0yfxK2xN3y0EBDZypvWKXen39m6rHkqjIu75Nv+/TIZotrru+fbTEf9061cagveIrmw/55Mr/APAqZ/ZX/TzB/wB9VNDMzo8TLv8A7u/56b/Z0E/7zymTdzt9K6YzkzXmkOsP7Ihs3lntp7m7X7jp9xatX/iGKGzRdPnuYfl3tDubZvq/r27RNIt520/fZX6/uJd33/8AgCVQsNebWIJYLnyEiii+4/8AHXKL+9I07NNVsLO3W+23NpeRecuxt/lVq+J/FV4mkWVjbSyw2kW94Ef+B3++6VLrEN94Yg0qXV9KZLS6s/OsXl+RJU/2K5+a5tLm6Se5Zn/u26fPsqfiIMB5tVmlT975zp/HVG/ef7Y/n/JL/FXUP9u1K6RrO2WGJPu1j39gyXrrP8kqfeqjSBlPD533l/74rYsNHVNjNLFCi/Ozv/DWfDc2yOitu+T71PmvLaa32ruR2+9Vly5pnRWfiSzhR4t080rfx7tiVWufEly/7raqI7fM6LWA9t5LqjNv3fdro7PQbmHVrez3LMkqo+/+5T5ifZxiaGiQ/ZvtF5BEyRff816qa9re+WJbna6L86pFWh4h1ixtrX+yopd7/wAWz7iVzXkwXO9V/fJWZjy/aDVblb/yvscTJs+8n96rFhpS3NkjbW37vmrQs4Vs4ovNiV3b5K6lNNkm0F7xdqOrfcdq05TWl70jJ3/ZrXaq1y+qzI6Pu+/Wnc38sKussHyf7FYNy+9XXb/33UR5j1ZcvKYk3Sqrp89aEyfNVSZNlIxK8Kb5Ur0DQUa2eKuKsLbzrxFr0jTbbZElSB3vhjWJ9N/exLvSvQNN+ITOqKy7P+A15fo7vDXUW1zv2fd312RqSgEZHp1nrzXOxvvo1O8bePNP8GaC95ctvl2/urdPvvXDpcywxfJKyJ/sV418VNba8uvK81n2VxylKcveOnm905n4hfEXVfiLqnn3zbLeL/UWifcirmoYd8tM+VKtw/c3LVHMbdzcwJpEVtFtT+9VfTbb7TPEuyqKO0z7a29Hm+wXSSy/f/hSp5TaMjoNY2pBEu3YiL/BXGXl4v2p1lZvl+RdleoW2mN4nRPsy+dLt/1MX33rg9V0r7NLKstnsuLdvmfbso5TmqfFzGWlnB5Cf3/v/O3367z4LWGn3nxL0S2vrz7Bbyy7Gm8j7Rt+R/k2fx/3K4l5vk3bdj1d8PX9zZ69pk9tFI93FdRPEkX32ffQc0ZS5j6b+IXwBn1vxHojQavZaJZavAiRXerbreKB0+R9+zft37N//A65Twf8H7O2+IfhzSPFnihvDGm3UrzRazFZysjor/J5W/Zv3/J/uV3fxp8c6vea9Lot9Bdpo9vKkLWjrtli+46bK9vSHwv48+Euu2banB4h1WKzitLFPFKyxJAkSfP9n2b33/7dedOjKrUUTWrT9o/dPlX4qeBtK03VPEv9g6hfeIdHt5Ue21y+s1t3benz/wDj/wD33S/sxfsm6z+07ruoQ6Xq+m6Jp+nbUnu9Q+d2dv4Fi+8zV6J4Ph1Xxz8INb0iznisEstkLb9ksUu/f/A/3P8AVV4p4DstT+F1/wD8JH5t3Dqu54tHt7SVke6l/jl3r/yyTf8A8Df5aijVjD3JHJT9z4jpf2ov2QNe/Zn1Cxj1LWdL12xv96RXGn7ldX/uSo33a8D2RIz7pd7p/BXv/wAbPG3xGh8NWlj46ittY/taJLiC7uImd4v7nz/J83+/vr5wmRtzt/HXoxlGUeaJpH3y0jxbHb+NamS5VP8AY31Utpv3vzfc/ip8ybLr5fuVZXKXXSDZuZv4v4Kr7Pn+Vvuf7da2j+ErzWHitoPLhluIJbiLzZUiR0Xfv+d/9x6yfs3ky7ZWX5P7lXEkJnlh+b7lWobxvKX6VHeI2z5WV/8AYohH7pf3XaumPKB1viGbV9Sgtb7VYLa5+0SvcLY2n34kX/Y/uVgzXNnftcTz6evz7Nrwts2Vt+IdY1Oa3/4lltPDLLFsZ0X5/K/uVzmmzKkHlL5v2iL59j/crlM4/Cel6D4hiv8AxV4fXxRZrqWj2q7Ft3n37Iv7n+xWP8RbnSr/AMR6hcxywQu8u+CK3XYixf3K5LRLm8e8eVbaeZHX5vKWrqalaJA8U9iuzd83y/OtL3R8siW21u8vJUttMgW2i+48r/PurM1jTZUt3gVpLy93f65PkStGGaC8VILZVh/uvu2UWyf2I/ms0SSv92Z2pjj7hyieHr7ZLPOqwxRfeeZtm/8A3KpJZy7En8r907bN9dBf3Mt5df8ALL5G373+ffUthNLeXUVjFBE77t/yLs2f7dPlNOaRUs/D32mV/tM6wxbfldPnrq9NtmTes87JbxRfNL/sVn6VZwXN/cNcz70+dPk/v1u2FtBZ2HkLtuZd29k/vv8A7dIxqSOVvLyxtongsYt6S/fmdfnpltbLcxIsHyS7vmrV8SbptkUTb7uX/W7Fqx+90eC3+0/In99F3vvqyeb3S9bWH9lSxXLMz/L9zb8m+tL7Yv2e4ZtzpL/crCtte85/KjlZ/wDfWrvkzulvFBG3z/IqQpvdnp/a9w68NH+c52/mlR33Rb0/hrBub+L/AJ5V7h4e/Z78Y+IU82+0+TRLRV3tLqcTxO6f7CffesrxV8GbbTVddMuo5tvySpfLsff/ALFdMaFXl5+U2lVivdPHHdZonas9/nf5a29Y8PXOlPtn2p/sI2+rGieG5bn966/LXPII++ReHtNZ5fMZa72ws6r6bpXkr5W351roLaw8laz5AHw/uVre03a9Yc0PzVt6VD8qVQFvWLz7NYNtrwTxbc+ddOzV7B4zvNlg8VeH6x++unqCzK3/AD1LDMyJT0tlrQhs18r7vztQHKOs7yJIvurv/v0JMryszNUVzpU8MW6iwtldn83dv/hdK0jEOY9A8Da9eeHriK+tLlobiJkdXRtjpX1b8K/gt4A/aistT1Xxx8QdW0fxxez/ACpbxRNbr/Ajv/f3/wC+lfN+ifCjV/EnhKyudFia51CXf5sO9URE/g/9nrqPhLrGvfBzxppkviHQZER2e3lS4X5JUdNnyOlbVIdw92Z518bPhXffBzx9qvhO8uYL97Jv3V3b/cuIv4Hrj9E1S50HUbLULGWSHULWVJoJUb51dfuPXS/EiG5TxNqq7fs371/3O7ft/wCB/wAdYXh7RJ9Y8Qafp8C77i6nS3i/4G9cPNy+8c3wn6K/szeALz4zfEPR9f8AFl8syapZvK0rsv8ApX7r53/3vn/8cr3D4lfsz+DPBnh2Kz8Galdx6wzb0tJtR/4+Itju8W/+Df8A3/m+5Xzb+zlpun681pFP44sfs+iN9kXTJYGTb99N7y/w73Tf/uPXtWt/EXxB4P8AFsV9pVjbW12y+T5un7PKuIv7j7Pv/wB/fXzbx1HmlGfxfd9x2woy5eeR514J8GeDvDGs6hotjqEdnZNqaebqfiaDyoopUT/VJ5T/AL3Y7p8/yVz/AMePh14T8H+F5fF+tXOpaxrGhzumnfZNj6PeJ/An99P/ALCvSk8N33j/AMUW+q69c/abJtRe4ihu9iO37rYifwJ/wOj4tfBO88bIltpUED74kee3uJ9kTvs+TZs+RET/ANnriWJjzR5Y+6ctSMZy9w+b/HP7RPxZ0H4FNp89jpdt4S8QokMG+1iuH8qVH3732fK/yJ/32lfIWzzpX82vsPxD4V1rwN4ct7bxLp6vo6X2xZUuvtunvKqfuk3xb9m/7leSW3wl0688W+FbFbmRL3VIPt2p2nlf6PpyM/7pN+/e/wDt171Cuo0/eOaJ6R+yj+wmn7TXw/8AEXiCDWtS0G+sJ/s9gz2avZXTbP7+/f8A98fc/wBuuN/ao8G6v8LLXwh4HvNMaHTNIs3f7d5H7q/unf8A0h0l/wCWqo6bP+AV9QfDHW9X+C3h5NFtrzUra3lifU/sOn70t7N2+55vz/J5r7NiV8v+P9e8Z/GDVt3iOeeHw/oN9FbtbzOzy28Ur/O6f+h0o4mMveZrze6cD4JTTLzwRrC30uxIJ4ni2RfPK7I++L/Z3oledTbXllXbs+b5U/uV9UeP/h74a0fQdPXw1bXL6PdXT3aw3Df6Qj/Imz/c2f8Aodet/GX9irwV4O8BXet6v4uvYXs7WV4IrixVN7uiPF88W/8Aj+T56ylmtKjpL7Q6FOpV2Pz8+ZG+XcjpVxY22j9y1dvc/DF7Dxfa+H7mdfNnlRFu7FvtULI/z702ffr1Sz+D/wAIjax/2h8Q/Een3uP3trJoKbo29Dtlx+VbvM6ENDdUJs8DtrnV7meW1bdbJ/Fv/hqH/hG7rzXnilXfu+VP+etRb4LOWLz/ADHuHb7+6pEv54ZbiCBmT5vml/2K9Q4yzeWGqw3SLY3LXNx5W+WKL7kVc/ClzeSy/vd7/wASPXQWEypvlluYn3Ns8mL79RXNhY3l/wDaVZrCLb9xG3u9UOMjCubmV967m3p8i06wsLm53/aWZIv9tqvXL6Zco62yyQyp/Hcfx1Xs7Oe/d4vPVE2/xt8lOI+YtWdhZzXCKqyzJu+bY1dRZ2dtYXt3PAqujLs/3U2fPVW202xTS7SJljs7ve++aJv4KYl5p9g7+R5t4ifO29vkeiRn7459VsdsTLA32f8A55RJs2f8DpZr+B4P9BXyd39+pbazl8YX8XkRXKbv+XeFd7yv/sIlGq2F5YO8rQWybV8lYv8Alqv/AACiMieQqfYLmGD5bxU+XesP9+rFhZ3OtypZ+VPNd3HyRRJ8+6orCZdiNfSK7xL8u+vuj9lT4M6V4M8PxeMbyz/4neoxb4PN+fyIv9j+4z12UKHtZGZxXwT/AGUW0qD+1/GOmQO6bHg0y+lb5/8Abl2fP/wCvqXwxc6Rptr5Gj6HpeiXEC7GSxtVT/vh9m+sfW9bg+f97XLw68thqUVyrfd+9/tpX0WGhSpy5SakeaJsePNEl8Qq7Syskv8Afib56+evHPwivtVR1/tf5P8Abtfn/wC+6+n7/wD0mLcv3Hrl7+wV99ejUpc5x05ch8lWfwEs7C88+fzLx/79w26rGpfCjyVeXT4tjL/yyevpCbRFT+GsybSl/u15UsFE6Y4mR8pX+gz2FxuZdjp95HWrFtbV9Iar4Vs7+LbcwLMlcbqXwxsYZUaCeWGJ/wC+u/ZXBLCSidkcTGZ4+9nvl+7VqF/JX5q9GvPhRco37q8gf/fVkrBv/hdq+5/9KtET/gdc0qEv5TaNen/Mea+MLlXtX2/frx+5TfdP/vV714h+G89ta/v7z7S/9yJdleSaxoiQyusUXzrK6VxypSgbRlGZzTwsnzbafNc/Ki/cT+5XR2eifaZdrff2/cqpqujtYSozL8m2syzW0eaDUtLd5/8Alkv/AI/TvCXhtvEniiy0+Bf9bLsasTQdu+4Xd+6Vd7V7n8GfCt54ee31prZppZV+RNv3UrqoR5qoT92J9MaV4es/DfhJ7aziWGKLZ9xaZClnqUDwXkEdzbv/AMspV31LpusNrHhW9ZbZkTyn+d6xdNm2feavYxMoRRwUYyPBPjx8H4vBjPq8DNNo942yCbb88Uv/ADyf/wCLrlfgV8NP+En1a41OfV4rBLPekSJ88qSsmxH/AN1N+/8A4BX2ro/hjSPiLb/8I1r0rW2j6iyQz3Cbd8H/AE1Tf/crB0f9nZvh1qOseHLHXtN17w7Az3EGsP8AIktu6fc+R9jv9+vjMepzjy0vdOz4Je+bfw3s9Q8PeEtMs28XW3iq91K1itPK0Zf3rRb3T596J8v3/wDgFdrNr3hDw94Zi1yDSru2i83Y135/mp8qbP8Agex0rl/gl4Qfx3rV9p+j67YaLFb7Euri9gZJlRE2Imz+7/3xVHxl4J1jw54wjs7++t/E3hnSU2+dZP5sEMT/AN//AJ5f8Crw5U6n8kZJG31mMqZveJLmKb+z9VgvLuF4oEf7JaRbE379mz5v++624fiLrnhLw5cWdnpWoa3eyxRJLcf88rj77un8GxN/z7K88fXrbXtWtIPszTaJdT7IntN2y32/39n+4n/fdel/Crxzr1h8QtTfwHPZaraXmx7pNbT7Otmnyb9ib0X5/wC9XJLD+1jr7phTlT5eY838ealqtzoj3N9c6E+jzqlxdWmmb4pd+zf/AKQjps3f7FavwN/4V3o9hqeqt4VXxJ4jdf3/ANuXY8Ur/Psi+f5F/wDH63v2lrDU9V1G91DV7bSfKlZJmTTG+d3VNmzZ99/uVwnwu0q5hs9Q8PRWMsNvLeI8rur73f7/AP6B/wCh1cY+y+E5JfF7g1/7K+GiRXPkRW2oX95FfXia3eNcRS7Xd0idP4k3v9xN+/ZXrv8Awvr/AIW54UsrPStO0LVdYinRIIbKzeLyH37PuOnyf9914p4h02LxJ4q0/WpJZYdC0udIWm8r/j32I773R/8AbRNj7K9I8N6x4X8T2WptY+DmmS8uneK7u5Ut5ZYki8132IifI7ulY1Pa83LS+1uelTpe7zTOS1KH4h+FZdVg1fStE0HUNZie4l1C7vIni2b3+T+NH81E+++yvPtA1zRvCV/Ct20c19qNts/se4b7Vp+/5P8AWpv2rvTf/crlbDVdM8Val/ZGmM02oRb/AO0biWJpU++/7pE/uJ/BVtL+fxPP5WmefNqzy79RS+gRHif7juibP7lcFXCxleNSQRqSh8B7b4Mm0/TbK1fxDcroNxFK8L3djpyvbxag/wDqtmyX7qRb0/v1w2oeAfDviTULvUtS8dajpt/cTOZrUaTu2MGI6984z+NdN4V1XwPYa7aaV4o1m/0jTfIupvtdzHK1v9qf5FX5P+A/crtB45+Cfh6OLTbmFNYnto0je/tDceVOdo+ZfavJr0nhpcsdfRHVGpKXxSPykhs98Xn7l3o33HarVs+n/wAUs+51+bZ/BVe88T+cqLFZwIm3/vqqFzeNNLEzKqPt2fJX62eTyyNWG/8Asd0yxbtn8PmrUsz6hNP5qxN8i/fRfkqom17JpWl3vt+5T4dSuYdn2ZmT5dmz+9QMuw+G2mlSe8u1RG+TZu+erE3lW2xYGaa33bFT+PfWO+sSvdS/uvkb7yJ8la2iQtcyr9miZ933f9h6uJnKJ9EfsbfEjwr8OvF93qfirT7l9MniS0Z4YopZfv8A3/nT5F/3Pnr0j4l+APhl8SPGWlWPgCC7s9M0ux/dSw2rP9vvXd32ebL+6RU+RPnr5R0q5iTXNMg1y8+zaZ9qRL6W0XzZYot/zvs/jevoj4deM9P8cy3ulW3gJb94lf8A4mc0vlW8Sb0SK4+zpsTzX+T/AIG9c9b4eY1g5RR9BvDpnhXXLeOxbS/DHivVry41GK4vrFJbuBHi2SxReU6Ir7E2bPuI718tftM/AGz+G8uharouoalquiatA832i4XZKsqSuj7/AO4j/wAG/wC/X3f8LvGHhrwnonhrTIPD1slwk8rzza95Ur2rsn302JXmXjD4UfE34kQa3p6+JbHSvB95c+VeJKq/a3dU3okXyfOu/wC586ffqqVOUD03h5T05T4H+GPw9l8VeN9Ms76fZFPcpuh3fO6fx196+J/HMWlWCW1t+5RV2Kifw1Fqv7IGlfAvT9J8Q2v2mbULWBEvLu7l/wCPiWVP4Iv+WWzY/wDfrxrxnrEs14/zV6tGpyROCpR5fdkdHc+M57l/9a1MTxIz/eauEs7xnb71W3mbY9dUKsrmMoH0R8PfEP8Ab3hC0l3b3i327f8AAa0pk+avLfgPqTf2RrFszf6q83r/AMCT/wCwr1BJt/y19NTlzwPBqx5JFeaHfWZNbfN92tt6ounz1ZmY81nvWs2azX7rLXRPDVKa2rHlNTnPs3kt5Ev3P+WT/wDslU7yz31095YfbLfa3yf7dZiQs++OVf3q/wDj3+3XNymxwGvaOrxO22vmLxyi6D4quFZf9Hl+evtW50rzkrxH4tfC6K/glZYm+X7rp99a83FxOuhI8n8PXNjc2ryttf8A291c/wCM9StJn8q2+f5vl/2Kfc/CjXraXbBA03+5vrtfA3wEvJt99rnyRIu9bdPvtXlSXP8ACd8fcMX4RfDS51u8iuZYle33ecyTfcdP7lfSug+EtXmuPKiaCztP7m7e/wDwD5Pkqv8ADfQWtorhrNIti/J5T/In/wBhXqGlQ3kzIvkR2f8At7t9exhsNyxOOrX940/D2g7PDmoLtX/VSp8lcPbQtD8te1aPYKmmvAv3PKdP/HK8f8n9/XHj48hthpG34bm2XSfLv+atXxzoPiOz+xafPFFpWtz3SQ/P8nlInzomxE/uOlYWiP8AZr1P96vTfG3xUvLyKLULnULb+057rZfW9vAvm+Vs/dOm/wCRvufP/c+SvjsXLl96J2V4x5fePR/hj4c0+CO6iWHS/CF1Ky7YPsKJLffJ9/8A2/8AapmufDPTbzwj4sNz4El1fVL99kF7ok/lNcJs+R/lf7vy/wB3+Ksbw8+maxYWWq30F3cu8Dv9kuJUd9jv/Am9H2/crV+IXxKm07wg0GmyalYTaV5U2ofYvnRImfYkT/vf9n59n3KnCVKL9yXxCoexmvePF/hr4D1DwNrLtLp63L+a9xao/wC9SV2+Tytn3P8AfSvpnwV8LfCVrpT6tqnhI+H9S1SJX1IQsyW8rY/gVX+Vf49qVxPgnUrTxhE+pxa5e/urbZEjv8918/zps++v3/4P7le3W9raeFdEWzgm+0RX8W9LKXdLK7bPn++/3acKHNKRX1eMZcsJHzX8Sfghp/jLxVa2PgTULK8tLe2lee317UZYl3fP/qm+/wDJ/wCOVzXgbwJrnhPRvEXh7V/Nh1izl3rd/wDH1E3m7ETY/wDF/wDYV7P4q8N+B7xfIbVFuWgVd8ViyPKu7fv/ANyuTfQW1L7PBEsEOn2d8k19aJ8nzo+/59/+3sqpYblp+9E7oYPlj7SRz+g+G5bnwNLY69qFz9nuGlfZcQeVtiaX91bpFs+T/crn/FUMHhJvFGoRKyXCWe+JJVXekTJ87oj/ACP8+z91s/v12t5qsuq/Z7zSL6C80p7r5okZ/N3rL/ff+Guf+IXwuvPEnlS3jRPbytEjJdy/PAm9HfZRhsNCMuT4UXUl7x4l8CvCTeHvGlx4saK0R/KuJp0lVPKni2O77/8Aad/k+T+BK9Ys/GGleLdcsrm28L6bZ3T7Jp9QtLqVIkiiSJ0T+5s/g31iQ/afD1rb6ZZ+RDorrLDLbuvzrE29/kd03/f3/JW7beErOG1luVuZNSSws5YYLeJpUh8qX91sTf8A7H+3VSySl705z5h8vLG3MfP/AMTvENz8SPBviOe5l0tIrLUYnsb6aBYngt2SV/K3p87732fP/H8leS+HpLy+0e3uFW22ybmH+jhv4j3719lfF3w3pmpeF7LRdVWCz0KWdLRYUb52i8rfvR/vu+/Z/HWZb/Dnwvq0CXDeK7vw2ceUdM021TyYtnyZH+023e3+0zVq8plPWlHQ55UPaO5+YaaaqJ5rfvkX7yJWjYW1jeROq2LTOnzt838FXX0H5pViud6J8jfwVv8A/CJTv4Ut4NOikfUJWd2eKL5/KX/9uvaqUOSR53NE4x5khniggiX7RudGR6q+dPZ3u6dl8350ZK9y/Zp+DkfxI+Id7FeQNNFa2vm79u/5/ufc2fP/AHP+B17B4k/ZCgd9YvINPne7igiu4rG0i2Pv3pv/ALmxUSuCtVp0pcv2iOaMT5d8E6PpV/cPc65bTzae6vD/AKI21/N/266bTvCWnwyvPpCzpFFFsV3bzX/36+urP4XaH4n0PRNPvrFbaG/W3vryW3tW3r+6dN7/APjm/wDv7K7rwZ8DYPCur3eppbWN5FOyPZ7ImdItn3IvKRPkR3/8crj+txHGXMcP+zn+wJJqlnaeM9RjV9QjW3vrfTLt4pYtrfOjsnzu/wDD8j7K+3vEfwX8OeIdL1BHtY7vUm07yby3sV+yvu+/vRP99E2J92uOs9e/sK81uSx0y2s9VuoGdv7MtfKfytifIjp9zZ/7PSaz49kW7srbRrS+8P39rEyJdXMkr3DbFT903m/fX56vnpuPNI6fd5eY5DR/hjc+CfBuu+I76x010aLyYElvnt5bf/Y/uP8A7ldr+zJfJqFzrqafPd23hzS2Tb/aauz73++nm/dZUdH/AO+68D8efEvxfrcEuleJYmv9PupYk+0fZdiJKv8AHvVPkf5E+5XcfDrXtV0H4WRWMsstn4fieW4uku5/Kl/3E+T/ANDo9vCmEa/L8J037X+syW8OmaemopdW7+bNsSXd9z7m/wD77evhbxC/nXr17b8TvEMWpXCNBLI9pt/cPNKsr7P9t0rw3Un33DtXq0pc8TPm5yG2T5q00T91WfD/AA1oJNXZSMZHZ/BabydR1iL+B1R69ahmrx/4UP5erah/1ySvYLZN9fT4b+EePX+It7/kqGbrU2yh0+Suk5Sjsps0NWHSmN9yoApbKqX9glz/ABbJV+66fwVoOmx/lpj/AD1Eom8TKtv30vlTrsuE/g/vf7lUtS0db+Xay70SugubOK5gdZV/3djfOlVNBh/4lcW6Vrl1+Tzn++9cdSN5ch0R+HmOX/4RWC2bcq1Yh0TYvmsu9P7lda9tvqxDYLsqI0IxL9qeRaC0ug3T6ZBBJNdtdO+/bsTym/269V0q22bGZvnp76PBC+5Yl31dtofnrppx5DnlLnOu0FPmSvH7+2+zX9xF/dZ0r13SP4a808Zott4o1OL/AKa7/wDvr568TMT0sIZVn/x9J/vVp6Do+i3mr/abm8srm4lleFbTUIN6RPv/AIP79Z9mn+lRVj6rZ68l5Fp+iy2lhZX+po7XEsrPcQSuj/P5X8e/Z/BXwmPjKXwnVi/4cTa0HxPPomqS207eTZXEH2T7db3TO9ns+fZsf77/AMCfcr0uG/ubbxLZK2oT3/kKlpfWPlbLvyok3u8uz5H+T+D/AG/nrx34Ppc+M/H+sM0sf2e3VLidJZdiOiP9z/f3un9967XxPrHhzwxqj61rWr77KfZdrvtvNlt/uI/8ezdvR0+dNleVQhyVOexzxjyR5j6N0vWPCOq+LPtOpaVsXVm+z2dxquxFd9jvv8r7yf79eb+P7zUP7ci0zw9ctZ2/npbxI7b0uP3ux9n3N6/fSvArn40xPqOn6neRS39pulhureW1eV54lT5P3vyfL8/3E2fcrST4oxTeBntrHT57m70uD9+8LPL5tv8Afid9/wBzZs/8cr2qcqeI+KXKd9KpGfuylynvd5pXir4dW+oXevRabc6hFvms7tNkUsCfIm9Nn/j6VXTdNe2+uWkv2CZPnnt3+T979zZ/3w6bK4L4epqGt6Nbz3lzrNnLdL9oW3voH2bFff8AJXqULwalexRNFbbJbVLie3eXem9vub9n3/4P++K4PrP73k5vdHGvyy+I5LRHi0fUfEGn6HbW39oXDS3axQy/6p/77/8AfFavhuGfXrCJfmv7vbva3dnit1fen/ffyJXNXPgzUH16Wz0GD7HZTr5LPb/613fY/wDc/wBVv2b69LSGz8DaHcSz6g1hceUlorpB88r7N77E/wC+K6amLpz/AIQSrx+ycDqWj6h4kv8ASrXdaJplvse6e4+R9+/5InT+9Xba9qtzpuiafcwQQb3VNz2i7JV/2PKdE/36wfiFf3Nnob2MFir3dx5TtNaJF8uz78v/AH3XQeM7mDzdEsW8z/R5XSVIvN+WJf7+/wD4An/A6dLETlLlkZe055Ga/h621W4soJ4POis2uNvnRb4vK+/v/wC+3SuS1/w94dutZvJptH3yvISzfZup/wC+K3ZtSZLDTGn1Nnu7zf5T7kfytr7ETZ/8X/cq9faZ4UF3KLm806Ofd86mFODXdHEz6Hq0qdVo/Mnw34JsZrq7i1OC5tpZYt8X2hvKRdyfJXsvh7wG2j+I9MnZl+yRWP7/AMldifM6fc/+LqrrHh6+1hruLU1i+1sqJEn3/vJ8iV0GlaIyJpSy20tnNdWcULI7O/lOrps+T+BK+hjD23NzSPnafNM7DwYkGmvqUEUGy0nilu4rebakSv8AJv2f+P8AyV6Vo732q6d/a6xR/aNNupYWhdWR3fZs+5v+T7lM1WGz1iJLHTLmxmeDRXuGdPkff/cTf/F89dnrF/FZy6nLLBbfaL9UuJfs8q+a/wAj/fT/AG9iV8rmNKUOXk+JhKMipbbrCC0sdctp7m4sItkX7h9nlbN+9E+T/c/4BW3eeJLPR7BGaBfsiS+TFK6/3Pn2Ps/365q/8SS3MVpuitvm+RpbuL59/wDtv/B9xK8/vNYudY1aW2sbG51i3lllhvr5P3rxfOmx02On8ex68eVKvD36kfdI949ohvLHTdZuGaCxSWKKWZooWZ/s8uxN7/c+/wDf+5/cpj6k2q28rRfuftSpd/Z7hfndNj/c/wCB1866rNq8Ogy6nqun/Zkig3rqDysjv/Aifx7PuJ8lZM3xjtrnXrSf+0Jb9IF8lbd5/K3p9/5Hf7n+49bR96Icx7Br3hXT9K1S4lg8UXtsjt50unbnTbK6P86Son8H9z+/WVYeMPC+jpey+I5/El/cSxOn2GHzUil2fJb+anyf33rBTxV/bFrqfkW0sOoQKl2t8+24lg8p0fYj7/u7/wD0PfWV4btor+40q88Y6rpuiSreS3ED6zKt0/2dNj/6PEj73ld3+RPn2VpzScu5tze6ZvxFv9PmuHl0qCKz09/niiiV0T/vhq8vubnfcNXovxRvLG81e4l0qKWHT2/1CS/f2f7deZP/AK2vr6HwRN4fCaEPSmTXPkq9Ps03pVLXkb7K7LXTzcgjt/hFqUXlanc/3p/J/wC+f/269j0q/WbZXzF8N9beHSUi3fP577v++69q8MaqzolfQ4Sp7p4+Jj7x6aj7qfs+SqmmzedElXq9I4ipMlMdPkqw6bqidKAKj02rEyVDUGpNCm9XqGztms4vKZV37vvpVi171M6bqxlH3jSMiuifPV2FKr7KsQ1oIe8O+nQ21XoYflp3k/PSkBe0eH59teOeKtV+3+MtYb7iJdOi/wDAfkr3DR4f36f3K+b3v/t+qXdz/wA9Z3f/AL7evm8wPXwh0tgm+VGrzXWJvAHh7x9drfS+JNY1j7V50+k/Y0+yT/xoibX3/wDA69I01/3S7q83+M3xFl0rxbEq6Utn9ls/s8F9Dv8A3srJ/rX/ANze6V8lXp+0PSxEYyp+8e8X+lX15cJeSrqWif2oqXCwxN5SSxKnyRbN+x0TY/z/AH68H+KMOmeNtUu/DWi6UsOtxXUr3lxcaxvt5fn3/c3/ALr7lbF/8ZtZ0rw/4cvvs1l9kurN/NiuGSVEfY8W9It+/wC586f7deZa3f2PiHRrTxRc3kGmpKrw/YfKeXzbhE+/sT7i/Ps+evNp05HHzRlA0tHsNQeXVbb+zZLl/Ke4W009nv7ew3/I6O+/+NP49717B4GsIrb/AIRzWtM8DyzWmqJ9k1F9RZd86M6I/lbH3o2/+PZsrjfhL4AbVfFGleKpWu/G2iXqy299Fb2bp9jl2b4kf/gaf3Nle6al4qbw3ZXGny2195Xn/aLV4v8Alwdfv7N/++lebi5RpaxOOXLCJo+KvEOq+GNB+w6RBJZ6L9+LzoN8u9dieV/sfP8Af/gqG88YeI9NsEllvoIbdVi8ixdkTzYt/wD33/G+z+5sryXx58RdQ0rwpe2MGp215K6+TLFd/un+d/kdEd/vf99pXOWvh7xPr174a1DxcvibRPDt1a7NF1NLNbrz7h/n2JvdPkf53+evNpqMffnIihh6mIl7h7bYeJ7x21C2ivI4VtfNuJZnlaV4H8p/k+T7+z/2SurvNV1DxDpqfYbbT7mK1gimnvvNZHZ9iIjon+5s+evGfA3gRrDwbd6lfeM4Idd1H/R/+EeeJnuHi8378qf7nz16X4ST+xPAeoaZ5t3C6tsl1GK1lligt0+ff8nz/PsohWpw5oxkdiwlWEvZqPxHUJ4ntklezubqK/1OKLZapuXfE7P/AOh/fp/jnxJpmj+ENTvp52e7gtUhlTa7onz7Effv+/8AJ/BXn9t4h0/Sr+WC2sf7eu7jzfIuNyI9rb7/AOP/AGt7/wDoFef+J/iLbeJPhXrstrbWlte39z/Za6enm7503/O/9xdj100K1VOP8p9JleT4lV4VasfdjJcyMeD4oa54wv8AT10+xZ4dOlldbiL7iJv3O77P9969MuPH1hbzPG2h6fcMpwZb1k85vd/evCfDGpan8N/CuiwT213pr3UUryzOqOjRO/30f/gFXbjS5buZ559Qnt5pTvaL7H90nnFfU0lKK0kf0XDLsBXSlOEbW0sdR8TtHub/AF6WWKL7M8t5FaSzIv8Ad2Pv+5v316AnhjU/B+qXFzrWn3yWVr9n2vu+Tevzu/8At/crY8SaxPbad9ulsZ381Ue8R28rzbj7j+Vs/i2fP89aGj6rPqWqSwRQWl/LFAiSvLveL7/8aO//AKHXVLHzhS5YRP5NlLl+Ahs9KisPEsVisCpaJa3FpBvTynld9junm/3vnf7/APcrAv8AWPO1bT7m2ltPtCOkP2GJVR7X+B3/AN7fXqVholtD4h0SVb7fFFPK8tx5DvK0TxP9z5P7+yuS8Q+ErOz0b7S19p+lafcK/wDab2kHmyp/v/7X8H364p4mU5+/2I5ucwdS8Q/2V4qltorn/QpWR5dRSJ5fKRn2Jv8Avp99/wDxyiwsIvCujfadQgWa4vJ0f/R4PN+RnT533/c2fP8AIlaCaVFrGm6VY6fKsy3kUtpFaahAyOvyffR03/NvT7n3N9cv4/167tr/AMNLbavLfy2cv2dkSzV3XZs2b/8Ab3/J/sfJ89cOJqy5uT7ISRyXjbxhZ634y1Xw5qv2m2t5d6S2l3B/o8Doj79mz5EXe+/en9yvBbP4e6nrGrWlnp+sWmpP5W9bj5oovKX/AJ670+R977K7XxDrGvfELxze6HrmlWP9q3TSutpua3ltYm+d0+T7mz+5XP8Ag/XtQ+DniG4guVsXuIF+VLdvNiuNz/xunyfcTZ/frHm933DOXNA96+HvwcufA2hxX0Grxa3cTwXEOy3/ANUzsnyIn3/496P/ALiV1N/4S8PaD4alXU5XubeC6iu13xb0tX3/AMD7/v8A3/7m/YlcJpvxd8OWem2mn2N9d/2hYL9oWG0Xe/m7/n/dSuiPE6ffovNS1f4l3+maHpEEDwy3jv8AaLRot8Vv8/8ArYk+T/xz+P79TSlKUi1I5zx589/cfM03zf67+/8A7defun72vQPGcP2a6lgZvnibZXBXKfO9fcUtjtLVs+z5aXUts1q61Rhm2NT7l9610gcV4MuZbbxbqFj/AAPsmWvf/DF55OxZfv1438NNKW8+Imp3Lf6qKJEr2V4VR/lr1cNHljzHlYuUeY9K0fUovk+at1Jt9eW6VftDInzV3WlX/nV7cJc55hvIlDpToetPerJM+ZKqfx1pzJ8tZkyVBuWIduyn1XtpNiVLv31JZMlWLZPnqolaFt8lUZyNOFPlqXZUUL1dhTfRIcQvLn+zdE1O8/54Wsr/APjlfMVg+zYtfQvxOvP7K+Gmty/cdokhX/gbolfOtg9fJYuXNI+gwkeWJ2VhNsVK8d+LVtPf/Et9Pa2a/iurO3mit4vnlZ/ufukr1Owm3ulex+B/Amh+LtLtZddtbZLO1Z7iLUnjlaWCZNj/ALp02/N/wKvjsxxMcNHmZ7EaPto8p8vXnhLxH4G+EdxbarY/YPtUsU0ujX2mSxSonmyo6O7pv2JsR96f361bn9nm+u/FWnrBoeqeHrTVLP8AtHTrG7Vn+3ytFve0i2Jv2/7/APfr6lTw9baxpFw2peJftMv/AB/WuoatAz3D7nfyotjp/cfZ8ldF8NvBlv4f8WXCLq8mveKrDTMLcGL57VNibN+/+/sT7iV8t/bUaa/vGscDBSl7uh4H8DdI8f6XqmoWlnoM/gnwza7Le5TW1aLfKv8AsM/ztXYfEjQba5aysba+jfXbpt+9LF5UgRn++6b/AJ1f59if7aV0XgbSvHWvalqer6xrmkppl1LK8Seb/pEG5EfZs2fN9/8A4BXoFzqFxYX2n22t6ppepPawLd+TFE1xKqp8v7pfl3Nt/jrkr5jRm4ym/wDgGNTLvay5YHxVefDbxz8RNQ1XWbHT4NY0LQUiiS71ZYrB33Rb0R4nlf5k+/8Afr2rSfB/iXxbHYeKvHurtpvhKBYltdGt53uLvzfK/gVPkZd7vs2V6brtlpuvT6xp+n2l74ai8yK4+zvEiRP5XzrKiM/3tqJ8/wDsVneNdc0Lwnosc3gQWOpaho0C/wClz3nzRM6P8yK77Pub/k/3K8Wpjvbaxt5HoYfCRwnp1OG8Q6JbXN/ZT6Hrn9pardS/ZLWxTTm+0WqfJvSXc/8Ac+f7lehaNZay3hqLSNL8UND9s1Pa1zE0DNeIifPEnz7t/wAn+5Xn58EJ4k0OfxHd+IPt2o398nkW+oTsks7Svsh+RPuK/wDvV2T+DNMbw19p1m407wl/ZYuLW5vtAnlu2WL7275fuff++7b6mpUnKMUpHTCMef2kFoZEvwz0u18X6z46ca9pumabb3AnhvWillluWX/nl/sb91fNXjTV7XwDpyQJp93eWMsEVxm7VN7LKm5JXRPkTd/cr2X+wp/FtrqGtafqEN/bwRS/Y31Of7L9qlR0Xfsb7zbK+eNYTxB4nv01e+07VIdKlV4Z0+yu9i237ib/APvjZXv5TWnKq1Udz9D4cxUZ1rVPilpqXbDxhpvjO90+C50jVLzRNNvLdJbj5nigRvvxP/B87/7lc54+0afQfGesWd5f3b3K3DSM3ldd/wA4/RhXoFnr1j+90W08R2mm6hrK2/2qH7Mn2eD5/k+0OyfOyb/nevpK++G/9m3Btf8AhZ2jx+Uqrt+wdPlH+3X02Lx6w7UZaHmZ9jMbhsRyUI6eVxfE/htnuLhop5ZrRrF3isbf78/3/n/74/8AQKL/AMPQW0WnyxWyut6yQ6jbp8iRSt/qdnyb/wDnrvrVufEK6bdJrC6VLeare22+zt7u13ypFE6b3TZ/DXP3Oqy23i63sblfJ09tk109xE0V99n8pPn+zv8A+OV4P1qSpfEfjNPD1Z+5E23mgsFlWKzj+xWXyeUkuyVnRHlf5N/9xH/8cp+g3OmQy28rMvlX+o7JU8jfFEip9903/wC5/lKozeMLHxV4vTTNG221vOqwxS6nFE8ro8Sb0+X50+T5N70a94nWG48CxLFHc61q0Tw7/sLRW9r5qfIkT/IjbN7/AO/vrWli4KMZc251rAVoya5fh3NXW5r7x/4S0rxBB/xLUZpbGeXVttr9qdd6QvFL/d/g/wDZ68A1i8g174paIzaU1tpSy/v00SCVLvUf3qI6Psd97b0311/hoa1dXlhPffZPEGj+HP8ARLPSWX/RJ7hX+Sb7/wB3+N66r4aaP4gudbvvEdjYaNaXmmfbfm0mz+S1Z/4HT5Fb+P7leZisXKrzSkvuPWoUYLllF+p4j8d/h1rnxa+JEWpaDFqFtd2sCSrb6heeVdq/m7Hi3y/wojo77/k+R6828W/A67034eXvjXWvEuk/8fksS6JFLvu7rypdjvvT5a+sLvxTbNe+Y1trGseJ92y+u/N3W7OybNiRfxp/8RXnHxe/Z703x/pOmaJ8Kp799di1H/TpdRbakrSxb3ff/wAslSs8JjZckYuXKdc8JSnKUnqeWfsw6JpXxH8QpqHiPULLWHgsZUg0yZn+0Rf9dX+T7nyOj19BeFfA1z4S+IMstnd/abJonS8vrifyt7vs8remz5/uffff/HXE/Cv4OX3hH4b+JvDyfDqHUviFYXLpP4gfUFRIkeJHh+zy7trV6N4h1KLwr4GsrbTNPg1LxK7Ws15cS6i0txaysm9ItiI+/wCff8lemsX7WryUz5+tgZ0lzo8F8bPs1K7Xdv2Sv89cVM+93rqvGbtNqVwzff3b2rjX+d6/TcP8CEOSm3X+qeiFKZf/APHs9dRJF8KJv9P1iVfvNdbP++USvWLZ99eSfB+Fn+1t/funevZbaz8lK92h8B4mJ/iDYfvfJXT6VeeT96sjZF60fadj/LXZH3DiPQrPVfk+9WhDeK/8VedWd/L/AHq3bC8Z/wCKr9pzFcp1czrtrMuu1RJefLUL3O+jnLLCU9HqKF6dv+erAtr9+rH2nZWZvp6P89AzYhvK29Nud9czF92tbSptkqbWWuOpKR0QpSMn4/OyfDR9v8d9bo3/AI/Xz7ZzV73+0Jrdjpvwo1BbmeNLiWW3SCHf87Pv/uf7m+vmnStSWavnsTGXMe9QXLE77Spv3qV6Po3jDxTpV1oum+DJ7ubWpJXmn0z/AJYz2/3P++93/oFeVaPMzyrW94pbxL4es9K8T+H7b7BFay/Yb7xIjNvsLeXYj/In+/vr4XOYR9n7x7WE5kz6s1KbUNG8I6VaeMdUtPD+tWqw3sqWjebLqV0ifO+5W/vr/cry3XviLpj6TcXmvS7EaJIYrv7lxdf9dZdnz7PuV5feaxqFzYIviHxGut+IIp0tIr6Vtjpb/OiOm/8A3031leM/Ftzc+HriXSr601uysGt92p+al1bpK/yJvR0/2P4N/wByvgVgnOXtJGM8dd8lL7/8j1f4ofEz4mfDnw1oMFtosuheEo18qK+ijXZdRN/e+fcjbP7yUWPiSX4ffDWRV8LQ+IPEqRJ9j1C4ZLhoLd4t8W1/4f79cF4y8f8Ain4i6DpE+tzTXejrBsdId3yvvdUdE/v/ACpXrWlXPhbwfoWl3OrtPrulXlpDKuiLIjyrcL8q+aifwf7PzVFqUfdqafizujOrJ89Ozivkea23xEg8MWGleM49a0/Vb3UYLq5vLfVrbc8Sb3+d/n/v/In+/V7wlbf8JJoz61pUEFhqd1F9olieJokuk2bPk3/Jt2O9cp8WPizpnijVni1D4c/ZLeyi/wCPJYkiiXbv374tnz1z/g/4iaVr3w013Q5I9f1XxbdS/wDEqlt2/dKjonybU/h/2KudCMKXPTjb1/4BpGP1ifvS91dj6TtbPW/iL4O0DxTqmuSeG9G09M6ePsKSonkbU379/wDH/BWHYT6dY/DDV9BsdQv7zxBrF47xWWiReVFLvT5Ed3+RF+f++n8Fcr8Ovjd8Q9E8Pjwm1joUN3pkrpFp+15XVG+f/VImzan8H3P9yqUPjzyfDT+Idaii0248+V5fskXlPLLv2fc/3P8A0Crp4aUjmq4qNHSHxFT4e+CfiJ4ei0S58+Pw9pUUrzLvVd7Ozu/mp99H+d/4P7iV12v+B7r4h+HNYvPGnjfNvBqMU0FtDKlvLebE2vE/8K/P/Hsryzw9481q51ayudTaf+z2unSCGHc8UVuvzu/z/wCfuUfEXxtY634gefT7m2TTLeWW5077R8iLcbPk/v8Ay/Jv/jrveHqN2h7su4YHGTo1eeD/AMzwn413PgjR/H0raImvpaWsSwxafqFzEjLL/Fsba/7r+P51/jr0+S4+B90Umv8A4s+JbW8dFMsNtZzTRo20cK7RZYe5r5k8RXuq+PfE0V3rM8qxXU+xr64i+78/z/dRK+lJ/wBiLwnI6tB8ZIkhKJtWSzi3AbR1/e19JWq4KjCMcTK8j36mIxOIfMfQuu/EjVvE3jm31Wy1m5udA05ZYraW7jezRPKT76bfv/wfJ/HWRp2g6n4w+IyXmq6brt5LLBFdvFcXTebOif7GxH+/s+RP79X9a1bxPrGqeHdXvtXW2tbFXWz0ebbFFFLFNt3ui/xfJ96s3UvihrNxc6hrNzrkl5qt7/okEtpLL9ng/e7vk/u/+O/cr4iDlGPJFHiVHTcpXlp5I6v/AIQyDSviNpmuXOlR+HtQ+1SvLDdrvi+5/Ajv/c+f566jxn8P7a9l8H64mr3thbpqNv8AudQX919l+7s3L9z5Fb5a8ntrm21vxG+n6n4lnmS6lTdrd832j7qO7+V8j7P4Ef5P467v4g+J77xbLaWeoXNtZ66kUtwyS7ovNt12I+xH+Tf/AHP99687EVKsPe/lNsNy/DGV+Y67xrpHgLxBZXr2Wpraa3pzJaM2js/2f7n3Ps6vs2/7X3/krm/iR4p1mbw3e2nhqT+wbNFXdZIyIsvybX3u3z7q8d17xhqFz4wTSNIs4LDTUVLiC4hg8r50Tf8AcRPvbN+/fVr4hfH7V7nw/b+HJ4LSbQpWS5a0+x7Jdm9//sK7MPGdSnGctVIwxUFh6jgpWNWbQv8AhC/Cem6hr1nHrdvfRbNK+z6n+9W4+/vlX/2T56m8Df2v4VsNPii03VL+3VfteovpjM/2J13/AOtdPn/8c+5WZc+H9G8cfDu68TrrOj6bqFrcvt0yG1RJZ3T/AG1+5XBeA/2mNR8E+GLrwnp1mttd30++W7lX5G+Rt7/c3fdrRq0ZckeZ9i403UlHllyr8z3jwhpq694c1O61dr7Sv7RvP9B1C3l8q0V2RH82X532Kjonyf7FdlD4nt/AV7p+h+HFtvEUTyW6Xmo6f8twiqnyfP8AcVP9v/brwvwfpfjrxV4d1Kz0y8bVdC0S6d764t1TyrXcjvviSV0d/keuh1XTNa+Gmg6BpWuWdhNp9/dfarZ9HZRfLuT5Im2/P8+9E2/PU0adSpUXJ7p0yjTpfH71jxv4kP8AafEepysrI7Tu/wA7b3+/XCf8tq7jx5c/bNSu59uzzZXfZt+5XBXP3q/bcN7lOB8tVlzz5yx/BWVr159mspW+58tXUf5K5Lxtef6BKtdnMYEvwf8AiFplskttPcxW12sr/JK2zfXstn48guXRf4G/jSvg13/fv/vVd03WL7TZUltLme2f+/FKyV2UMZye6RLBRq+8foXbXK3MW5asJCtfD9h8b/Gempti1yfZ/tqr/wDslWJv2gfHU3y/29In+5Eqf+yV6X12icH9m1D7eT/ZrRs5vJXdK2xP9v5a/PXUvij4s1X5bnxHqTp/c+1MiVhTalc3jbp55Zn/AL8zb6j65SOmOWy/mP0nm8Z6DZp/pOtafD/v3SpWBqvxp8C6b/r/ABRp+/8A6ZS+b/6BX56faTTvOao+vw/lOmOVx/mPua8/ax8AaUv7q51C/f8A6dLP/wCL2Vy+sftsaYnyaZ4auZn/AIXu7pU/9A318g7mpd4rGWZS+xE7I5bRgfQut/tk+LLx3/s+x0vTf7r+U0r/APj71xWq/tG/EHWPll8S3MKf3LRVt0/8cSvLKenSsJY+sdkcJQj8MTqLnxzr2q/8fmtahc/9drpnplnrF4kq+Vczp/uSvWJD0rQtk+fdXP8AWa/8x7eFwsDs7PUpbmVGllkd/wC+7b69L8N37fJurynTX/1X+9Xo2iTbFRqxlKU/emcOYpKpoetaDc72Ss348eKryw0vwvpEEuy3up3mlR2bY+zZ99KPDdz86Vq/EjR7bWNE09pYmmvYllS12Kr7H+T+/wDwV83mEYypax5jzOeUY+7I6r4kXP8AwiujaV/blmv2jUotkD6nFLEn2fyk+d3+5Wf8FfCS/EzxzFoun22jTJ9ji229puS0g8p9+9/k+5/H/Hv31hfF39paK8+K2mLrUdp4t0zQ2i2p5SW6b/kd9/396/JsrpbD4+r4t8eRaz4ea08MS6tEiS/ZGitfufwOn/xdfDSliPZ+z9luZewo0pc6kYXxOv8Ax74P8b+MrGWeB9Qae3T+ybT/AEi32Sv9+3R0+T7n/j9clpXjDxVoPxat4vHFje6PFdbHi+12uzbF/sJVLxn8S7abXvPttXvrm483zftbqvmr/wAD/grgfiR8TtT8Zql5rmtSalcWqpb2u/d5rJ/tv/3xXTSw0pcvtILmsbKpeMowvyyNP4zfE3/hKvFUtppU/k2Us/lfuZW2T/P9/wCf+/Xdfs0fEzw78D/G3iD/AITDwzPqmsBWsbP5N/2Vkf52/uf3K8u0T4jaZqWj6f4Z1DS7L7DBP9oe7bfvutv8G3+9XRW2q6R5txqdtBH5rfOyTL8jfwfcrqq3qx9jOFjSUY4SEZQlc+n/AIY+BtQ8Z+GPEviu21DSdNuFnfzYr5pYvvfMjo/z7/k2fwffrT8Ya9c6D4adYPD2n6wk6xQ/a5X2fdT53RE/+Irx/wAMeKrabwAkGoXeiaO8WoxbYZoneWV/9v8A8c+d/wC5XS6lc61NrcViv2S8uNJVLiK4lVU37v8Ax/8A368yeGlD3anwnLGs6tZSpR94xZLXWNM8G2kXiXTJLbw7L9n83Vpfkdbdnd3eKL+Pf9zf/BXGa1ZaL4n8aPp9ndX8PhW6ZEi1NPuRJ8n9773z/wDA65Tx38Z/Evia68jxPfTvpu1EiskVUTYv3P8AgNVfhfoWufGnxdF4R8NQf8TWVneB3n2xRInz73euhYeu4SnOXL2senTnThUioR5v5rnXeObmXwV4cfwB4jvtmj2rfabS4hRpftT7NyROn8Pz/wDoFeI29yPJTc1xnHP72vevGHwM8bweI7Hwj4k17Q7mxW5S4l1OK83xLu+T53++myqd5+zP4QW6kH/C3NNXB6f2Ve8f+OVWEqYeMLVp3fkepi6detPmoxdj3SH4hT6xf6rp95pkcNxcRXFw3kxbETfvfZ/t1d8Q+O5/+FV6VoP/AAgt3pumwS29xeX1xpXleajPvR3bYmz7uyuavPE/hO5lsrmfR717TS7FHllu9v2iW4+f5N/+w+z5Kfrvxb8R/tA+Nb3TEs3mhtbZ5oLRX2xKn8Dyov31rx61qaglHSO8jxsNB1pTlza9hlto9nYWqavbanGkq73W0mnVEt7eX5E/4H9yq/xX8ba54g1TTNV1XVf7SvZdlvZ6mjJstfk+fZ8if30+f/Yrivhd4P0zxP4o13T/ABHq/wDYNlYaZcXDSo32j7RKkqIifP8A7H/oFV/BPxIl8N6drGkWPh628VXuo+VDbebF88Ev99P7nz7K6K6jJfu43kY0KFSM+WcrF/4lWPizwfrelfD5b5bCHWVW7f8Aeq0Uu7+N3X51b/YrufHnxG8HeEvhdoXhe20+0sPEtnKj3OrJ+9fzU+f5Hld32vv+59zfXzVeeNvEvi/XGj1W5aG7spXildPnli2fJ8n+wle+fFX4hQH4LaJoK6Zpk9oVSKLVbWXfcNKyMzsyMn99v/Haipg60HT/AJetu56dPE4eUZRl8Udrk3jH4Z/8LFF1rXw2h1TxNbG2e71q4VYvKiu5fnfZ9zf/ALleMWGtz6xo1vFBpjalrFrK8NtaQwb/AJPk+5/Hufe//fFbt/8AtD+KvBNnqWjaHdwJp91Y29uyW67PKaKLZv3ps3tXiuj+J201LtYpWeWVd7O7bPn+/vr1cHgJ8suY8zF4mN4un8R9JXms3ktrDpXh6+bTU8RwW80sKNLbp5qvsdNn8bbET/vutW/+M0Xgb+29M1DSG/4SV7OK3tXeVnfYz/P87/c/2NlcZ8KfBfxK+Pehtofhy80tE0uP7ct3KkUD2+35ET7Rs37v/sK7P4bfErwZZ/D/AFez+KelwX/jK1ke3sW1O137bVU2N5T/AN7zUf56mUKNCXNy80vLcMKsVV0cvdMrxU8U0EUsUWyJ1R1T+78lcFcv+9ruvEP+k6Tp8sX3GtYnX/viuFuYfvttr9Ko/wAM4Jx98Y8y7Xrg/G1z/ocvz/w119zNsR6858eXOzS7ht1dPN7pB4//ABv81WEdarpTfmrmidkfdLTvUW+mU9KOY0HU9Kip1XzFRJqdTUenVobRH0U35qSg1H1On3zUCVND0oNKZdhStO2Ssy26VsWyVB9Hhom3pSNNeov91a9F02HZFurz/QX339enJDssN1V9k+Wxsv30jovDd5vlT5q2/i1r2saD8PrfUNKumtnW6+z3WyJX3xSo/wDfrifDF+vnorV6dqWm/wDCT+BtY0xV86WW1d4k/wBtfnT/ANArjq0zjXv+4fKlz9u1XZLPLFM6rs+Rfn/8cq3o9s1hFerKzJY3X+t/db/u19Kfsz6l4F8N/DvXdX8R+GNF1jxH9va3W31Xc7xReV8myL/fR69S0f4l/Dd/Ab+E9F8IWU2uaxL82l2Npumu03p91md2X5N+za9fDYvMlRqyp8rZ7Ucr543tY82/Yr0+xufE+sapceD18UpYWe1IJrDz1WZ3+8z7H/gT+OtK4+CzftI/GRtVj8MtbeHJYri2uYtJX7Olrdrb/JK6fwLv2fP/AB17N8OfhZD8JvDOn/2dLd+E7+/aG5vNKl1Pzbq4lV/n81dnyps3r9+u98PeDtQ+FnhCe8n+zabLqjo8SaZeS+a/z/undJf9j+CvnHiZxrSq05e6aS9jh6XsuX3j4s/at/ZC0b9nXSdH1XSPEt7qss919kntL2x8h9/lbvNR99aWsfsdas/wfi8c2mtSaouyKa8060sW3xJ/H+9Z/nZK+q5PAFncapb+L/igP7YsEuf7R0y2mvtzRSqn/Pv/AB79nyJXcW3xvnv/AA7rNvpnhqK8sknXTrNL7bsd/wCPzf8AvtP++61lm/NyqUrS9CXho1KXux5vPY/KOazl02481Vne0WX5fOb5K7K28ValNpN9r1tO39pwfO1w7b3T5Pv17FrHwZ1n4g3+saL4Kl0e/lurZ5V0++1H7L9lund/+PVP+WuxPub3/grhfhH+z83hj4yS+EPjHHeaVYwaY981jFeKv2zb9xPNR/u/f/74r21Xo4ijGqpHn08BKFWzPOfhjbeDvGeg+IoNe0/VrzWLODzrG30+8iiRv4P4kff87pW58H/D3jb4b/FC1trOxgub24glhnisbmK4eK1f91K/yP8AfT7/APwCvRda+A+h698TtS1n4XQf2D4SsrP/AEpdRuZXTezvFKkTvvZvlff9+vS9Y8Nx/B/xFpninw9pdt9hSWWxufKie6u7rdEiPvdk2bf+Wv8AwP5KdStzR/d+9F9GbfuqcuVy5ZIybD4QaFrFnrc/xT8SazZzRT26Wel6TbeU8rzxJK7/ADp8/wA+9P8AgFZd/wDCTQftAWBbtIY444lW9nTzgFQL8+3jPHavoTQfiV/wj3h7xC0enS3Op3U6W9m2qWm54vuf7/yfOj1iw/s7+D/GMS6vrOtWnh7VbgYudO8qT926/IT9/wDi27/+BV4Crezk48tj1aWJpuN6ru/U8c+HVz4Q8SbrHXNTubPQvsMt8yXC7Ulu/uJsf7+3Yn/jlebaDeWll48+zWmoSWGmXE72LanFc7HiiZ0+d/72xPnrvh8aP+Fj+IvFGoReE7azivF8mLTIotnkf7b7E/ub/nrzX4u+MNF8YeOPt2laVpOlWVlbbGi0ldiM6/xv8ldPsK9SpLmj7svwPBp1aGGjaPxJnW/E1LbwD4st9E0++XVLKL/S4Lh13pKj/wDLX/b31a0H9oaz+Gnww1XwfY6eqPdNvlu3X96715B4kfXvGfii30Xw4upa3eoqWNnabfNl2bPuJs/ufPXKXnhXV9NurjT9QtpNN1CCVEnhuN+9Xr1aOCjKMYVZe9Eydeqpyqxj7svmWPBj239vXd5BcrYWXm/vXuIHf5G3/f2fcWt19Vltr23aL99piS71lhb7v+5/t1x2pO1gv2GJv3X3GdPuTv8A36pvqUtnbpAzSvL/AHEavY9hJyueTK0/8RY1V54db+x6erPv+dk81n2V6b4S+Amn+JLrTJbbWrTUpZdOlu5bFGWWVHXf8mz/AHPn310nwsvNH8FfArxFqv27RtV1XW99vdafdwK9xa/PsR0dn37vvv8AJXE6b4t0/wAPadLLot9PDqF/Zy2LPL/Cj/I/73/brnVaWI5ox93l0OuthvZRhJy+I918DaxpFh4S+zS68tz+6/epp86xXCxb0+//ALP/AMXXknx10eLSvE2mWcGvaXr1paxfuptM+R1Rv4HfZ8+zZ/4/XQfs0+JPDXg/XopfF2hrrcK74Zd7L5WzZ8m9H/h37P8Aviuy+Jdn8KZvAj3OlRT2fjK6vPOS0SVXiiXf9xE+5srzKSWHxseWL97yN6FKUqUve+HzINVtv+Ka0pV/584v/QErjJrb5a9D8T7ba3t7Vf8AllEkPyf7CVxV+mxflr9MjscETidV+SV1rzrx+nnWTxf3672/ffePXBeNptn/AAH52q/sG3VHk/8AHtp+wVC6M77qfC/96uWJ0xDZTf4qn+V/4absFXyl8ozfTqbRTAl30UynpQXGRMn+rNG8Uz79P2CrNR1TJ0qFKmh6UHVTNK2StOHpWVb9K0t6ou5m2UHv0anJA1vD1z/p7/71esWFz9p07b/s14hoN/8A8TF2r0/RLyXalWfHYmpzVZSLWj3P2PUnVm/ir3DwNqXzRN/BXiWm22zVNzNXrHhibydlZVY+4Y0p2nzn0J8P/Dl+PEOu61pDW9vo9tpsv9n6hfxbvs97t3sn3dn9x1arkdn4a0HXtP8AFvxDuNSudTdPN0q20+CXyrp3T55d6p8j/f8Ak3LWt+z/APECfw8uuf8ACRXVw/gyKx+WFUT7Okrb/NeX+P5l/irO8W+LdK1KWH+xZ7a5srfZ9h+3XW9INyfwP/G6J/BX5RjqMYV5R5ry9P6R9JiMzqSlGU4/dodB8PNEvNev4fEttHY6XpC/apFsteRmKvL9x3T7zN/ss9bx8TeKfHV5aWmq2eh3mnwXzu+sRRvFFE6/Jb7Hb5t/m7P+ApXzz8SPHNncxPpk95/bdvbxfaILu3ld/Nl+47p/3x9x6ueH/ifdn4Y2/h3RtX+x6U0HkwQW6f6RK6IrS/P9zbXgTwdWlyxht+frrsY/X6FdSnV92Xp+Xme0/F3Ufh9o+kXUq6EviTWrC2/eSaf5v7pGfb5vyt8vz1zVt8VE17R9CitdSuUtVvGSz0exiSJJdiI/z/J/t/8AjleX3Ot6lfz3S6C0lhFI8Wnz6mqqtxefI/8Ao7P/ABRbt/8A3wlcOnjbT/D17ZX38FksrrYp86JK/wAif8C+f/viKtMLg5Ocvax+7RHNisXDlj9Xlf1Pov4dabY+G/C93quh3NzZ6f8AY31H7RMkvm2DtE6fcT78vyP/AMAqz8FPiN4V8QfFS08G+IdA0Xxdqd0jzN4muoUnl3/OyK+9Pl/gT5a8etP+Fm/DFpdK1OJtNi1tkhgeaWKW3SJk/wCPd5dmzds/g+/XOeJLmCw8UXuoeB7aPw9pmnQRXF5LfXW24iffs+TZ99N+zZs+evpcFhKNOtGpT+ZtRrfWIypYj3f7x+m9p4H0GPTpWttBttLZ/vRWMSRfcf5PuV83fGDWG8H3UumW0V7/AB3cEN3A9xE29H+ff/sV614StvGN5p2jz33im2m0c6Rb3F1dwwI6Ts2/eqP/ALv8VcZ4q03w/rfhTXbbw14lXTdT0lnt1vtQVtkr7H/dea3+/wDwfcr6PFxjOlyw91nz06Pvay5kcPbeEbnwlo8Wva01p511/o9n9olVLtN7vs/3V3/PXHX3hO28QXkt/c+Jrvz5Ww++Z85X5efk9qw/E+g3niSwtLyCe5e40uLfLaStK9xFLv8Av7H+TZv3/wDjleTXkl/pt1Jare3LrEdoZ7fk/WvkOerHSUTDEVaVNJQkeK/s8aHqvxC8ead4NsdSXw9FrcnlT3rf7H73/wBkrtviX4A0P4OeKtQ0iJ/+EnilZ4lvki+zokvyb/7++vt7w7/wTK8IaJOtwfFmrNcI29JreCKJ4v8Ad+9Xonhv9hrwD4cuHuY9R1u8uJVZJZbieJ9+7/tlX19bDVpVuePw9js/ceztL4j8xbPxnB4P1bR/E/hq+u7bxBFF5s/7pURZf9j/AGK4LXvGeq69f6hqd95l5qd+2+Wb+Nn/AL9fsz4j/ZE+GXiySyl1fQPts1ta/ZEl83ymdf777Nu5qitP2M/g3Zoir4Hspdv/AD1llf8A9nreng4xn7Tl94yjVtDk5vdPxFdJXS33LO7r88qPWs+lLqv2i8ttthFEyOtu8vz7K/cfTv2a/hZo+77N4B0D5v8AnrZpL/6HXQaZ8LvBmhtu0/wnolg39+306JH/APQK6pU5SCMofyn4Sp8Pf+Ehv7htDae52RI7I6u7u/8AH9yvQ/hd8E/Flz4j0ye88Aa/c6VFKjy+VYzpvT+59yv2x0/RNO0os9jp9pZs33nt4FTd/wB81eI3Vg8K5wlBsv28efm5T8nfiB+y/wCM/EfjD+0Phz8KdW0qyVYtiai+9Hf59/8Ax8P935//AByrWkfsG/FG5sNPa58LLZyxSpLK76nB/vO/3/mr9WKNm87WNbUMNGkoq/wkTrc0r8p+RXid3/tKWLb86M6VzV/DL5T/AHa6v4hQ/YPF+sQf88ryVP8Ax+sF/wB9F81fQL4DE8n1Ld9suP4K81+It40MSKv33+SvYvENmqXrtXhvxOfZdRRVMvhCRxKPtp+9P71V6dXKXGpKBP8A7NO3iqlG56fMbe2LFOqr5po801oHtoltOlJVXzTRuelzB7aJe/ip3nKn8VZ9FMPrMjQ+0qlH2/8AurVJOlOpcwfWapd+3y/3qspMzp8zb6zEertt89XEzlXqz+KRe0q5+zXteu+HrlXtUrxXfsnVlr0Xwxft5CfNW1P4jI9Cs/8Aj6Rq9D0GZk215ppVzvlSvQdKdvkoqm9M+pfgtqUv/CNXsDSwf2ZcSol1FNs3y7P4PnT/AH68/wDGem6veazZW2iytc2k/wDqtORtqWuz5N7/AN/7iV0vwo8K3niTwH4intGg/wBFiRJYZrz7L97+NH+5/B/HUOgfD3xB8b9L+2af4e1J3sN0O+4nit7dPk3J5W597fI6V+YYyUXipRYq2Grzlzx+E8y8T6PY2fjLVdTnudNs7SWJ5p4XZkitXf8AgR0T+/v+4lcvc+CdT8YNb/2DeW39labE/lXD3USbIvvvK/z/AHaLnSl8N+N9Y0rxnrV9o9pYNvukm/1rPs+T5N772f5K9g+GaeEbbwY1z4l8P3Opf2dKl3F8n2V4onf78vyb2/4BXFWrU6VLnFQwdarU5GY/iTxnpHgPRvCVnAsWvarZtLcRXCfJsT7iJ5X993d5fub/ALledeJ/D19DPp/2Hwvq1hrd5dfa4Lu+l/dM/wB/fs2fwV9AaH8J/h14w0bUrlPB2r6trmpTvfQPpkzI9mq/xIzv/e+T51rmdG8deL/gxpGoQLplz4VZry9ubl7797LZ27eV9nRHb++6Ov8A33Xm0sW56U1zHqzwVOh/Elb8jzLxD8fdf8Wxp4e1zxBNZ6c8ktteK/z263X8DfJ/cqv4Ae20fVJYNV1CO/i+5PcSqnm2f71HR4nTfv8An2fOn+3Xj+tzar458Qu0S/2le3U6XLO8XlSu7/3K0/GdnpGm6Hp7N4h1CG7urrZFbvYv+6tUT5337/veb8mz/Yr6ilhVGPu+6Z0MQ5V+SXvH6R/sn6/4wh8X6r4c1CCaw8M2qPHb2Ws/Jd7l+75Kt96JUqT4ualc+BPFV7Bo2r2Hhj+1Jbi41FvIS48+Vn2RI8T/AHd+/f8A8DevC7DxzqfxL0Hw74z8L6hcw674L0qK0vNQ8/e8tv8AcluNi/O/39//AAB68P174qXniTxXZa5rl5Jf2SKiXjxM6OyPsT+L+P8AjSvWlGPsIx5jlxdSUakpcp9Aab8QrPxhocWofa/s13cSvDL5NqssUTrsREd0Tfsf53/74r0yx8T/AA0t7SKPVfC2zUVXE63bSeaG/wBr3ryDwfr1j4V0t28MRR/2JcWctxZ/aGeJJf8ASNjojun71/nTf89c9cXfhrUpnurmyvbWeU7nhcXGUPoa+KxWEqyne9jioVEr3jc/Uuiiiv1AkKKKKACiiigAooooAKE+/RQn36APyQ+LVz53xB8QTxfIj6jcOv8A329crDct92tz4tQtD401tW++t5L/AOh1xsNzs2V3wkalTxJC3ztXzl8S5t/iH/dWvpXVU861fdXzF8Rf+RluF/uLRL4TKRy1FKiUlYANop+wUbBQAyjZRR/HQAbKPuUUVqAUPTv4KbQAU/ulMp1ZAPq/Z1Qq3bferUB8yV1fhK8/dba5l0+ereiXP2a9T/aqwPYvDdz86V6Xoj/Im6vHPDdz+9SvWNBffs+7TqHVTPcPCVhZ3/gvXWudcbR/sqxTRJt+Sd/7lek6b4q134d/D2Wz8PWtzZ6e08SwPcTtK8W5Iv8AW/Pu27P9ivNvh3oF94l0jULSx0afXriLyrhbe3Xf91/v7P4691+F3h7S/Eng6eLx1Jc6VLZyvaR6eqtbypuRN+93+/8Aw1+OZ5Ti8RJTly+Z9ThcRKPKuXmiuh5XrOtfDPWLzTNI8Q6VDrXix7yKa5vtMgllef8A0j/VbP4v3Sf3a9F+Knxr1S4aBrPwHbapZaXZtcXR1KzWFYE810SLbKm5Pl+eqvh74Lzw2N34j+G8Vt9ginb7DcXc6rKyKnz/AD/xLv8A/QK4Xxf8UdM+JVvezTave2stvB/pNtLsTz0V03p/tuio/wA6f3K8WjRlOHs1J8vrb/Iqti6UavM6dnf1NrwD4v0f4qav4n0+21JtA17ULVbTTLCxuVgt4PKG7b8j/wB9fu1x37QfhjWvg5ptr5ay69pVxB5119r1P7bLFcfxu6bPu/531S8N6VoNv401qVdPtvCVx5UsMvlb5dj7E/5a7/k3p/cr0/wN4t1LSpdVsdFVtb11l/069vl/0e1i8rbsX+/9z7myqlGWXyjVgr9zWU6GYc1GOnl/wT88LDTdefUrjXNF0rUJokn2LsieVIk/39laevPL4z0u02y/Y3TZDvuJVfft++mz/fr7d1v4p/DuztNG0C4sLnRdQ1HZ/aWp6CGsn3q2z5VT+/u+5/u15DJ8LPC/h3XYtT0jULm8tJ/3ypcffbd/H/sf7lfZ4HGLGR905sNkFbEYuNKj8RL4MivtK+Htv4zi8S6folvo0r6ZLpGnWv2KVvN2b5XeJ9+35f8A7CvDfE80T3Vvc6vrUFzbtdPNdW8SvF97+5Km/er/AN/+Cvqj4RfDLwn4n8UXEVzFJeS+VLcS6ZbtvTYyJF5rRbPm2fO/z/x7K5T4zfsx+ILbwvoWkeCvDV3f6f8AbJZt/wBjaLyomf8AdPLK/wB9tn+/Touph6svbf0jPOqE8NW+q1I+9E8Cs/iv4hufBtppFtczvo+jN81v57OksUsu/Z/uu+z5P9iu2tvjRJd20U091qDTOgLH7a/Jx/v16V8Mf2TtT8PX9lqfiFZ5pbW6R4kRd6Tusqb0/wBiL5Pv16X4r/ZZh1/xPq2pWemaTb2t1dSzRxJa8KCxOBXRWr0q0rnyj5T9F6ral5/2KVbZd9wy/uk3bP8Ax+rNczq1/f23iKHGjSXMLfJDexXO1V/vblr64k6RNzxJ5qqjbfmRKdVK5vHsIL2edvO8j51RF/2K5jT/ABe9nqMS3V3a3ljfyjyriL/lgzL8if7a/L9/5aAO0ooooAKKKKACiiigD8n/ANozT/7O+LPi2H+7qdx/6G9eUJur339s/Tf7N+OfiX+7O0Vwv/AokrwJHV/l3V3wNSxc/Pat/u18yfEtP+KquP8Adr6af/j2b/dr5q+KKbPFtx/uUS+EmRx9H36P+A0VgQFMoorUBdgo2CkptABRRRQAUUUUAFOpU6UlAD6mhf5qhp6P89AGn99aZs2NQj/uqHf5fmquYDu/CV/vaJq9o8MP8qV88+ErnZKnzfx17x4Vm3on9+r+OJtT+I+oPgVr2ueHpdVu9Bg86X7G/nv/AHU/v/8AfeyuT/4WLr2peOV1fxg0sMNwrpcpaLuRUg+/L/6BXa/s1+OrfwBf6rqVyFMf2Fk2vs/2KwNc+K3g3xz8TBBq3h/ydIS1a2i0LSoIllllldPkdEX5d9fkObQpvGzU4uTsfZUI1p0Y8nLGP4nsd58fbOz8JpoXw80q7+yqrpZqyM33vn3/ADf79eCfEj4uar8Um0Sz1LRLHSNTs4LiK51BofI+bZslTb/H/wB8/wAdaMw1zSLyHwxPpupeDdJ1e68mx/tCxlWWKL59kTyvs3/cir0D49/s+fC6y0GWQa9Ini+fynju3ulaJrhti/Mn8KPXi06cKEueUv69BwksQpUJUv69Tmfh/c+HLPQfCuoeJba9+3XWsXD3LzNt3W8SJsT7nz79/wD45Xpfj79qfwZ4V8QWWkeCLGynuLqXyneygZP49n9z5/8A7CvHfgd4n1XxN4v8P+B9Qnaa4sp7iL7Xby7HaVv+mqp935PvpWt8afgFJ8MZPCi6P4nsLidZ2eXzGeHzdrb0d/v7vm3/ADbq7sTRjiOWM5csZHhYepLCSlOUL8p3njTxb4JfxCmpala/27rtveO6bkSL7PcRfcSVGTd/B9//AGPkrzn4u+LbLx5oSXWnx3NtrlhdSvLexJuF/a73R9/8Ssu3+OpLbwlq+g6lZXlpqGk+IdTiunu5b7UfKSJXbe8UUTu/z/Pv/wCB0248JS+Brq51nVdZtLhNZs31Ge109PNltZZdj/wJtZN9ezk+G+pfuqsv8J9zw/XpV8R9ZiuWQ79kvwrpWg6N/wAJZ/bk+peKNUa405NJdUVInS4i/wDZNj19LePtG8UWtzpd7cJey6TGt0txFDc7Hi2xb4tuzZ8vyuleTfsvPafCXwTrniUrb3Hn/vZoXlXzbGfZu2Ir/wB5XSug1/4u6zqV5pMWofZrx7/V0tLOztJ/Ka12yr/rf76sm7/x6vNzPE01ieV8zf4f8E48fRxE8XVquXu/j6HVeBviRp+pWWi32oWavZT2vnJLNP8AvYkV3R/NTf8A7FYXiX4+W1rrl3DD4OfykYBf9Bfpgf7FV7/R9Z0HVLFYIrZ5Wil+1f2TB5tvZ28u/Zv+/wD3/wDxyvGtbuvFWm6nNao+nusQVQz6i+T8o6/JXNWjWqSvTlZHzWFdGLl7SFz9Ktbt1ms/mWd0X59lu2z/AL6qpY+JrSayzetFZv8A3N+75d1NRV1SC0u5rtonibf/AKO/yf8AfNcv4Ne21/xHeajbW1zBaWs9wnmurKl0/m/f/wBtfv7K/Wj543/+EpTTb14NQgkheV/3Hkrv81Pur/wKptG0vS7PTore3h32+5odj/w/O77P+AfNUvibSoNe0yJmZdySxTRS7fu/PVjRbdVkvWD7l+2S/JQAaVf77+90/wApkW12eVu/iStOqj2CvqsV9u+ZYHh2f3vmq3QQFFFFABRRWfrGv6doFo0+oXkVsirv+f7/AP3xQB8Bf8FBdHa2+KVvebdiXWnRP/v7d6V8lQvslr7i/wCCgITWtL8Ja5BbP9ldZbf7R/A+75kT/wBDr4Y37Za76fwnTE2Hf9181fOPxgTZ4ylb+/ElfRaOr2+5a+f/AI2Q7PEsTf3oqKhEjzzfvplP2U3YKwMQ3imUfNTN9PmAfv8Akopm9aN9IB9FN4pN61qA+ijetG+sgHU9Ki30bnoAlp9MRN1PRNlPmAsed8ny09P71V06VKnyVcSzT0GbZdf8Cr3nwZctM9v5StM/3NiLvdq+eLZ9kr7fkevXvhdNrVt5rQXiwpcReSyPufzU/uPW9Ll+AD6w+Hvh621tdQsdTvJ9HSKDzt/lb33q6OibK3/hN8JrvV/jxZeJbJt9xZ3iXdrstoord0eLdvllX5n2f3NlcR4b8Z614qtX0zV5YPJn+SK4t18r7PLs+R/++0Suq/4Wvq+g6TKuptcvd6a3krLbrsill3/x/wDAP++6/P8AO6M4V5OD/Q9aOJUeWMke+/tX/D3xX4h+HzajceINNS5sW+1xaeIG+eVf7ku/73/AK+OPFT33xB8Ar4qigu4dQg+z7oond/Pl/jfYiOiKn/AH+Sun+Ln7QWufEbTdVgin863stiSpb7k89G3/ADp/6BXF/Cv4irongbU9B0i8azuNUvPNvEu2RPNiZ9mzfv8A7j18vhMPL3qlSNte92e7UqRjSXJU+7T0Mv4a6PqVz8RvCVr4M1dU1rUkim+0bn/0O4+5sf8A3P79e9/EnQLjwl8WPD+hfE65l1aHUnWGx1DT9T2RKrbERPn2Oux97t/v1xulfCiTwT4GuPEttP8A2PqEEvnRfZ9j3D3H/LLY/wDAvz/Psr6BXwl8NPFuv+E1vdQudb1OKWW7vru6vFfdFFF8+9fueV8yLuSliKkaVaMpx908/DxeKoytJnj3xI+F081rreueGpdQubWw812T5nt2iid97xO//APkf/bqv8LPD2q/E7RrfRotZs9Bt7P97fXV2zfP5r7Iv97+5sr6Q17wdofizWLfwl4L+xWWmSRXU+ovaq3lQLKibHZmf5t7on3P7leP6r8K7bQvFVxo0GvWlpcS+Ul9q0svmrEnzv8AIn+3sT7/ANzZXRVx8KsI/wDkp9XlVWpQoTwvL5rTYzLDwHeW1lqHhDV9TtptKWdPNe3b97LKsSJvT/c2fx169ffAmz8MeDNHMmsRSXsPlMsMu6Vmg3o2xP8Abp9z4M1nxZr9zq2n6nptn4Rg3TLqawLB5sq7Pl/j3J9+vPfHniDxFolrez65dp/Zt7AzxXFpfMiWqM6K6J8n+4lePiq9V+6rSv8A1seXKLqV5VKs3/X6n0Tq+u6bofgq5lsGl0OzkV4re1VW+0XDKu3Hzbv4v96vnDxN4z1fSNantLv4e2f2mNU8zzNTn3ZKKefl966Sx8f+J/G8lx4c0bxBBpur/Y7e7sd+2JFiVEZN8rfP89a99+xtoPiW4OqeIviBqdxrl2qy3ktsYvLaQqMlfaso05Sk3J2/D9TGnUopfCfR/wARD/wi/wAKbj+zgLfd9mtTj/nm88SMP++XYfjWx4NthoepHSLZ3/s+K3VooXbcIzu/h9KKK/a/snx/2TD8RahPp+teDbWCQpHc6ptlb+Jk3/cz/d9q9PWNIfM2Iq7j5hwP4qKKozkSUUUVJAU9fv0UUAeFfGr4oa74V146ZpssVvCy8yhMy/8AfWaxvg81xr2u3tzqV7c3s0lm6M00m7I30UVu/hOyPwHBftqW9tb/AAs0y2htlihhWG5hUO7eUx3ZC7mOByeK/Pqb/j4eiiqokfZNWz/49a8R+OQ/4mmn/wC69FFdMipfCeY/w1HRRWRzjaKKKzkQR4FGBRRWYDaU/fSiimA6n0UUiw/gp6dKKKAHU7AooqwJE6VKlFFakDE/4+Er2b4eStti5oorWn8ZtE98+HErLr6xE709G5r6P+E/w30Lx/43vYdatTcw6THLJFGGwJm/6a/36KK/P+Iv94ibR/iRPIfHXgjSPBv7UVz4P063xotzc20EqSne5R3TcN1fR37Tnwp8D6L8MPEdhY+DtEtF0y1823ubezWO4DDoTKuGP50UV4U/gh/iR6dD+MfDHwzSbxp9qGoXt6jR6St0sltdSRsJEk2K2Qf7vFZtl4x1LSPFmn3KTST3X2z+z/PmnlL+RsT5chx/fb86KK68UlyCwn8U++NB0ODwxbTPpUk9i15bW8bmOTO1d38Oc4rxzxBdJeTi1e2iUxv5S3CM4lCvcHcN272FFFfAP/fWfpOB/gtn1B42cT6TqFuyAWlppayR2qswi3Ky7crnmvn3xH8QNX+JF6kGrPEltbxHbb20e2Nt2zO4HOaKK66n8WPr+p4VBXg/R/keV6x4jv8AQNeXxDYSJbajbLEsWyNdgTyovk24+77Vt638b/FGo6pPO8trEThQkVsqqoUBQAO3AFFFdGO+JHlYX+Ej/9k="/>
  <p:tag name="MMPROD_10030LOGO" val=""/>
  <p:tag name="MMPROD_THEME_BG_IMAGE" val=""/>
  <p:tag name="MMPROD_TAG_VCONFIG" val="PD94bWwgdmVyc2lvbj0iMS4wIiBlbmNvZGluZz0iVVRGLTgiPz4NCjxjb25maWd1cmF0aW9u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U2hvdyBzaWRlYmFyIHRvIHBhcnRpY2lwYW50cyIvPg0KCQk8dWl0ZXh0IG5hbWU9IkRPQ1dSQVBfVElUTEUiIHZhbHVlPSJCcmVlemU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EZW4gVGVpbG5laG1lcm4gZGllIFNlaXRlbmxlaXN0ZSBhbnplaWdlbiIvPg0KCQk8dWl0ZXh0IG5hbWU9IkRPQ1dSQVBfVElUTEUiIHZhbHVlPSJCcmVlemU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U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CTx1aXRleHQgbmFtZT0iRE9DV1JBUF9USVRMRSIgdmFsdWU9IlBpw6hjZSBqb2ludGUgQnJlZXpl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OCteOCpOODieODkOODvOOCkuWPguWKoOiAheOBq+imi+OBm+OCiyIvPg0KCQk8dWl0ZXh0IG5hbWU9IkRPQ1dSQVBfVElUTEUiIHZhbHVlPSJCcmVlemU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LssLjsl6zsnpDsl5Dqsowg7IS466GcIOunieuMgCDrs7TsnbTquLAiLz4NCgkJPHVpdGV4dCBuYW1lPSJET0NXUkFQX1RJVExFIiB2YWx1ZT0iQnJlZXplIO2MjOydvCDssqjrtoAiLz4NCgkJPHVpdGV4dCBuYW1lPSJET0NXUkFQX01TRyIgdmFsdWU9IuuCtCDsu7Ttk6jthLDsl5Ag7KCA7J6lIi8+DQoJCTx1aXRleHQgbmFtZT0iRE9DV1JBUF9QUk9NUFQiIHZhbHVlPSLtgbTrpq3tlZjsl6wg64uk7Jq066Gc65OcIi8+DQoJPC9sYW5ndWFnZT4NCjwvY29uZmlndXJhdGlvbj4NCg=="/>
  <p:tag name="MMPROD_NEXTUNIQUEID" val="10010"/>
  <p:tag name="MMPROD_UIDATA" val="&lt;database version=&quot;6.0&quot;&gt;&lt;object type=&quot;1&quot; unique_id=&quot;10001&quot;&gt;&lt;property id=&quot;20141&quot; value=&quot;Concept Maps and Graphs in Education-ADT&quot;/&gt;&lt;property id=&quot;20144&quot; value=&quot;1&quot;/&gt;&lt;property id=&quot;20146&quot; value=&quot;0&quot;/&gt;&lt;property id=&quot;20147&quot; value=&quot;0&quot;/&gt;&lt;property id=&quot;20148&quot; value=&quot;10&quot;/&gt;&lt;property id=&quot;20180&quot; value=&quot;1&quot;/&gt;&lt;property id=&quot;20181&quot; value=&quot;1&quot;/&gt;&lt;property id=&quot;20191&quot; value=&quot;Breeze at UM&quot;/&gt;&lt;property id=&quot;20192&quot; value=&quot;https://breeze.umn.edu&quot;/&gt;&lt;property id=&quot;20193&quot; value=&quot;0&quot;/&gt;&lt;property id=&quot;20224&quot; value=&quot;F:\&quot;/&gt;&lt;property id=&quot;20250&quot; value=&quot;6&quot;/&gt;&lt;property id=&quot;20251&quot; value=&quot;1&quot;/&gt;&lt;property id=&quot;20259&quot; value=&quot;0&quot;/&gt;&lt;object type=&quot;4&quot; unique_id=&quot;10002&quot;&gt;&lt;/object&gt;&lt;object type=&quot;2&quot; unique_id=&quot;10003&quot;&gt;&lt;object type=&quot;3&quot; unique_id=&quot;10004&quot;&gt;&lt;property id=&quot;20148&quot; value=&quot;5&quot;/&gt;&lt;property id=&quot;20300&quot; value=&quot;Slide 1 - &amp;quot;Teaching for Success:  Linking Technology and Learning Styles &amp;quot;&quot;/&gt;&lt;property id=&quot;20303&quot; value=&quot;-1&quot;/&gt;&lt;property id=&quot;20307&quot; value=&quot;256&quot;/&gt;&lt;property id=&quot;20309&quot; value=&quot;-1&quot;/&gt;&lt;/object&gt;&lt;object type=&quot;3&quot; unique_id=&quot;10005&quot;&gt;&lt;property id=&quot;20148&quot; value=&quot;5&quot;/&gt;&lt;property id=&quot;20300&quot; value=&quot;Slide 2&quot;/&gt;&lt;property id=&quot;20303&quot; value=&quot;-1&quot;/&gt;&lt;property id=&quot;20307&quot; value=&quot;266&quot;/&gt;&lt;property id=&quot;20309&quot; value=&quot;-1&quot;/&gt;&lt;/object&gt;&lt;object type=&quot;3&quot; unique_id=&quot;10006&quot;&gt;&lt;property id=&quot;20148&quot; value=&quot;5&quot;/&gt;&lt;property id=&quot;20300&quot; value=&quot;Slide 3&quot;/&gt;&lt;property id=&quot;20303&quot; value=&quot;-1&quot;/&gt;&lt;property id=&quot;20307&quot; value=&quot;267&quot;/&gt;&lt;property id=&quot;20309&quot; value=&quot;-1&quot;/&gt;&lt;/object&gt;&lt;object type=&quot;3&quot; unique_id=&quot;10007&quot;&gt;&lt;property id=&quot;20148&quot; value=&quot;5&quot;/&gt;&lt;property id=&quot;20300&quot; value=&quot;Slide 4&quot;/&gt;&lt;property id=&quot;20303&quot; value=&quot;-1&quot;/&gt;&lt;property id=&quot;20307&quot; value=&quot;268&quot;/&gt;&lt;property id=&quot;20309&quot; value=&quot;-1&quot;/&gt;&lt;/object&gt;&lt;object type=&quot;3&quot; unique_id=&quot;10008&quot;&gt;&lt;property id=&quot;20148&quot; value=&quot;5&quot;/&gt;&lt;property id=&quot;20300&quot; value=&quot;Slide 5 - &amp;quot;Basic Definitions&amp;quot;&quot;/&gt;&lt;property id=&quot;20303&quot; value=&quot;-1&quot;/&gt;&lt;property id=&quot;20307&quot; value=&quot;257&quot;/&gt;&lt;property id=&quot;20309&quot; value=&quot;-1&quot;/&gt;&lt;/object&gt;&lt;object type=&quot;3&quot; unique_id=&quot;10009&quot;&gt;&lt;property id=&quot;20148&quot; value=&quot;5&quot;/&gt;&lt;property id=&quot;20300&quot; value=&quot;Slide 6 - &amp;quot;Benefits&amp;quot;&quot;/&gt;&lt;property id=&quot;20303&quot; value=&quot;-1&quot;/&gt;&lt;property id=&quot;20307&quot; value=&quot;259&quot;/&gt;&lt;property id=&quot;20309&quot; value=&quot;-1&quot;/&gt;&lt;/object&gt;&lt;object type=&quot;3&quot; unique_id=&quot;10010&quot;&gt;&lt;property id=&quot;20148&quot; value=&quot;5&quot;/&gt;&lt;property id=&quot;20300&quot; value=&quot;Slide 7 - &amp;quot;History and Uses&amp;quot;&quot;/&gt;&lt;property id=&quot;20303&quot; value=&quot;-1&quot;/&gt;&lt;property id=&quot;20307&quot; value=&quot;258&quot;/&gt;&lt;property id=&quot;20309&quot; value=&quot;-1&quot;/&gt;&lt;/object&gt;&lt;object type=&quot;3&quot; unique_id=&quot;10011&quot;&gt;&lt;property id=&quot;20148&quot; value=&quot;5&quot;/&gt;&lt;property id=&quot;20300&quot; value=&quot;Slide 8 - &amp;quot;Uses in Education&amp;quot;&quot;/&gt;&lt;property id=&quot;20303&quot; value=&quot;-1&quot;/&gt;&lt;property id=&quot;20307&quot; value=&quot;261&quot;/&gt;&lt;property id=&quot;20309&quot; value=&quot;-1&quot;/&gt;&lt;/object&gt;&lt;object type=&quot;3&quot; unique_id=&quot;10012&quot;&gt;&lt;property id=&quot;20148&quot; value=&quot;5&quot;/&gt;&lt;property id=&quot;20300&quot; value=&quot;Slide 9 - &amp;quot;Instructional Process&amp;quot;&quot;/&gt;&lt;property id=&quot;20303&quot; value=&quot;-1&quot;/&gt;&lt;property id=&quot;20307&quot; value=&quot;262&quot;/&gt;&lt;property id=&quot;20309&quot; value=&quot;-1&quot;/&gt;&lt;/object&gt;&lt;object type=&quot;3&quot; unique_id=&quot;10013&quot;&gt;&lt;property id=&quot;20148&quot; value=&quot;5&quot;/&gt;&lt;property id=&quot;20300&quot; value=&quot;Slide 10 - &amp;quot;Concept Graphs for Instruction:&amp;#x0D;&amp;#x0A;An Algorithm&amp;quot;&quot;/&gt;&lt;property id=&quot;20303&quot; value=&quot;-1&quot;/&gt;&lt;property id=&quot;20307&quot; value=&quot;263&quot;/&gt;&lt;property id=&quot;20309&quot; value=&quot;-1&quot;/&gt;&lt;/object&gt;&lt;object type=&quot;3&quot; unique_id=&quot;10014&quot;&gt;&lt;property id=&quot;20148&quot; value=&quot;5&quot;/&gt;&lt;property id=&quot;20300&quot; value=&quot;Slide 11 - &amp;quot;Algorithm: Example&amp;quot;&quot;/&gt;&lt;property id=&quot;20303&quot; value=&quot;-1&quot;/&gt;&lt;property id=&quot;20307&quot; value=&quot;273&quot;/&gt;&lt;property id=&quot;20309&quot; value=&quot;-1&quot;/&gt;&lt;/object&gt;&lt;object type=&quot;3&quot; unique_id=&quot;10015&quot;&gt;&lt;property id=&quot;20148&quot; value=&quot;5&quot;/&gt;&lt;property id=&quot;20300&quot; value=&quot;Slide 12 - &amp;quot;Algorithm: Example (contd.)&amp;quot;&quot;/&gt;&lt;property id=&quot;20303&quot; value=&quot;-1&quot;/&gt;&lt;property id=&quot;20307&quot; value=&quot;274&quot;/&gt;&lt;property id=&quot;20309&quot; value=&quot;-1&quot;/&gt;&lt;/object&gt;&lt;object type=&quot;3&quot; unique_id=&quot;10016&quot;&gt;&lt;property id=&quot;20148&quot; value=&quot;5&quot;/&gt;&lt;property id=&quot;20300&quot; value=&quot;Slide 13 - &amp;quot;Updating the Graph&amp;quot;&quot;/&gt;&lt;property id=&quot;20303&quot; value=&quot;-1&quot;/&gt;&lt;property id=&quot;20307&quot; value=&quot;275&quot;/&gt;&lt;property id=&quot;20309&quot; value=&quot;-1&quot;/&gt;&lt;/object&gt;&lt;object type=&quot;3&quot; unique_id=&quot;10017&quot;&gt;&lt;property id=&quot;20148&quot; value=&quot;5&quot;/&gt;&lt;property id=&quot;20300&quot; value=&quot;Slide 14 - &amp;quot;Updating the Graph: Example&amp;quot;&quot;/&gt;&lt;property id=&quot;20303&quot; value=&quot;-1&quot;/&gt;&lt;property id=&quot;20307&quot; value=&quot;276&quot;/&gt;&lt;property id=&quot;20309&quot; value=&quot;-1&quot;/&gt;&lt;/object&gt;&lt;object type=&quot;3&quot; unique_id=&quot;10018&quot;&gt;&lt;property id=&quot;20148&quot; value=&quot;5&quot;/&gt;&lt;property id=&quot;20300&quot; value=&quot;Slide 15 - &amp;quot;Updating the Graph: Example (contd.)&amp;quot;&quot;/&gt;&lt;property id=&quot;20303&quot; value=&quot;-1&quot;/&gt;&lt;property id=&quot;20307&quot; value=&quot;277&quot;/&gt;&lt;property id=&quot;20309&quot; value=&quot;-1&quot;/&gt;&lt;/object&gt;&lt;object type=&quot;3&quot; unique_id=&quot;10019&quot;&gt;&lt;property id=&quot;20148&quot; value=&quot;5&quot;/&gt;&lt;property id=&quot;20300&quot; value=&quot;Slide 16 - &amp;quot;An Optimal Graph&amp;quot;&quot;/&gt;&lt;property id=&quot;20303&quot; value=&quot;-1&quot;/&gt;&lt;property id=&quot;20307&quot; value=&quot;278&quot;/&gt;&lt;property id=&quot;20309&quot; value=&quot;-1&quot;/&gt;&lt;/object&gt;&lt;object type=&quot;3&quot; unique_id=&quot;10020&quot;&gt;&lt;property id=&quot;20148&quot; value=&quot;5&quot;/&gt;&lt;property id=&quot;20300&quot; value=&quot;Slide 17 - &amp;quot;Types of Concept Maps: Examples&amp;quot;&quot;/&gt;&lt;property id=&quot;20303&quot; value=&quot;-1&quot;/&gt;&lt;property id=&quot;20307&quot; value=&quot;279&quot;/&gt;&lt;property id=&quot;20309&quot; value=&quot;-1&quot;/&gt;&lt;/object&gt;&lt;object type=&quot;3&quot; unique_id=&quot;10021&quot;&gt;&lt;property id=&quot;20148&quot; value=&quot;5&quot;/&gt;&lt;property id=&quot;20300&quot; value=&quot;Slide 18&quot;/&gt;&lt;property id=&quot;20303&quot; value=&quot;-1&quot;/&gt;&lt;property id=&quot;20307&quot; value=&quot;280&quot;/&gt;&lt;property id=&quot;20309&quot; value=&quot;-1&quot;/&gt;&lt;/object&gt;&lt;object type=&quot;3&quot; unique_id=&quot;10022&quot;&gt;&lt;property id=&quot;20148&quot; value=&quot;5&quot;/&gt;&lt;property id=&quot;20300&quot; value=&quot;Slide 19&quot;/&gt;&lt;property id=&quot;20303&quot; value=&quot;-1&quot;/&gt;&lt;property id=&quot;20307&quot; value=&quot;281&quot;/&gt;&lt;property id=&quot;20309&quot; value=&quot;-1&quot;/&gt;&lt;/object&gt;&lt;object type=&quot;3&quot; unique_id=&quot;10023&quot;&gt;&lt;property id=&quot;20148&quot; value=&quot;5&quot;/&gt;&lt;property id=&quot;20300&quot; value=&quot;Slide 20&quot;/&gt;&lt;property id=&quot;20303&quot; value=&quot;-1&quot;/&gt;&lt;property id=&quot;20307&quot; value=&quot;282&quot;/&gt;&lt;property id=&quot;20309&quot; value=&quot;-1&quot;/&gt;&lt;/object&gt;&lt;object type=&quot;3&quot; unique_id=&quot;10024&quot;&gt;&lt;property id=&quot;20148&quot; value=&quot;5&quot;/&gt;&lt;property id=&quot;20300&quot; value=&quot;Slide 21 - &amp;quot;Concluding Remarks&amp;quot;&quot;/&gt;&lt;property id=&quot;20303&quot; value=&quot;-1&quot;/&gt;&lt;property id=&quot;20307&quot; value=&quot;264&quot;/&gt;&lt;property id=&quot;20309&quot; value=&quot;-1&quot;/&gt;&lt;/object&gt;&lt;object type=&quot;3&quot; unique_id=&quot;10025&quot;&gt;&lt;property id=&quot;20148&quot; value=&quot;5&quot;/&gt;&lt;property id=&quot;20300&quot; value=&quot;Slide 22 - &amp;quot;Future Research&amp;quot;&quot;/&gt;&lt;property id=&quot;20303&quot; value=&quot;-1&quot;/&gt;&lt;property id=&quot;20307&quot; value=&quot;269&quot;/&gt;&lt;property id=&quot;20309&quot; value=&quot;-1&quot;/&gt;&lt;/object&gt;&lt;object type=&quot;3&quot; unique_id=&quot;10026&quot;&gt;&lt;property id=&quot;20148&quot; value=&quot;5&quot;/&gt;&lt;property id=&quot;20300&quot; value=&quot;Slide 23 - &amp;quot;References&amp;quot;&quot;/&gt;&lt;property id=&quot;20303&quot; value=&quot;-1&quot;/&gt;&lt;property id=&quot;20307&quot; value=&quot;270&quot;/&gt;&lt;property id=&quot;20309&quot; value=&quot;-1&quot;/&gt;&lt;/object&gt;&lt;object type=&quot;3&quot; unique_id=&quot;10027&quot;&gt;&lt;property id=&quot;20148&quot; value=&quot;5&quot;/&gt;&lt;property id=&quot;20300&quot; value=&quot;Slide 24 - &amp;quot;References (contd.)&amp;quot;&quot;/&gt;&lt;property id=&quot;20303&quot; value=&quot;-1&quot;/&gt;&lt;property id=&quot;20307&quot; value=&quot;271&quot;/&gt;&lt;property id=&quot;20309&quot; value=&quot;-1&quot;/&gt;&lt;/object&gt;&lt;object type=&quot;3&quot; unique_id=&quot;10028&quot;&gt;&lt;property id=&quot;20148&quot; value=&quot;5&quot;/&gt;&lt;property id=&quot;20300&quot; value=&quot;Slide 25 - &amp;quot;References (contd.)&amp;quot;&quot;/&gt;&lt;property id=&quot;20303&quot; value=&quot;-1&quot;/&gt;&lt;property id=&quot;20307&quot; value=&quot;272&quot;/&gt;&lt;property id=&quot;20309&quot; value=&quot;-1&quot;/&gt;&lt;/object&gt;&lt;object type=&quot;3&quot; unique_id=&quot;10029&quot;&gt;&lt;property id=&quot;20148&quot; value=&quot;5&quot;/&gt;&lt;property id=&quot;20300&quot; value=&quot;Slide 26 - &amp;quot;Discussion &amp;quot;&quot;/&gt;&lt;property id=&quot;20303&quot; value=&quot;-1&quot;/&gt;&lt;property id=&quot;20307&quot; value=&quot;283&quot;/&gt;&lt;property id=&quot;20309&quot; value=&quot;-1&quot;/&gt;&lt;/object&gt;&lt;/object&gt;&lt;object type=&quot;8&quot; unique_id=&quot;10058&quot;&gt;&lt;/object&gt;&lt;/object&gt;&lt;/database&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0</TotalTime>
  <Words>594</Words>
  <Application>Microsoft Macintosh PowerPoint</Application>
  <PresentationFormat>On-screen Show (4:3)</PresentationFormat>
  <Paragraphs>232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Module</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Graphs</dc:title>
  <dc:creator/>
  <cp:lastModifiedBy/>
  <cp:revision>82</cp:revision>
  <cp:lastPrinted>2006-08-16T21:15:35Z</cp:lastPrinted>
  <dcterms:created xsi:type="dcterms:W3CDTF">2009-10-21T15:57:41Z</dcterms:created>
  <dcterms:modified xsi:type="dcterms:W3CDTF">2015-04-20T14:42:29Z</dcterms:modified>
</cp:coreProperties>
</file>